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82"/>
  </p:notesMasterIdLst>
  <p:handoutMasterIdLst>
    <p:handoutMasterId r:id="rId83"/>
  </p:handoutMasterIdLst>
  <p:sldIdLst>
    <p:sldId id="297" r:id="rId2"/>
    <p:sldId id="1450" r:id="rId3"/>
    <p:sldId id="1445" r:id="rId4"/>
    <p:sldId id="1447" r:id="rId5"/>
    <p:sldId id="1448" r:id="rId6"/>
    <p:sldId id="1451" r:id="rId7"/>
    <p:sldId id="1452" r:id="rId8"/>
    <p:sldId id="1449" r:id="rId9"/>
    <p:sldId id="1382" r:id="rId10"/>
    <p:sldId id="1383" r:id="rId11"/>
    <p:sldId id="1384" r:id="rId12"/>
    <p:sldId id="1385" r:id="rId13"/>
    <p:sldId id="1386" r:id="rId14"/>
    <p:sldId id="1387" r:id="rId15"/>
    <p:sldId id="760" r:id="rId16"/>
    <p:sldId id="761" r:id="rId17"/>
    <p:sldId id="1388" r:id="rId18"/>
    <p:sldId id="1453" r:id="rId19"/>
    <p:sldId id="1389" r:id="rId20"/>
    <p:sldId id="1390" r:id="rId21"/>
    <p:sldId id="1454" r:id="rId22"/>
    <p:sldId id="1425" r:id="rId23"/>
    <p:sldId id="1426" r:id="rId24"/>
    <p:sldId id="1427" r:id="rId25"/>
    <p:sldId id="1428" r:id="rId26"/>
    <p:sldId id="1429" r:id="rId27"/>
    <p:sldId id="1430" r:id="rId28"/>
    <p:sldId id="1432" r:id="rId29"/>
    <p:sldId id="1431" r:id="rId30"/>
    <p:sldId id="1433" r:id="rId31"/>
    <p:sldId id="1391" r:id="rId32"/>
    <p:sldId id="1439" r:id="rId33"/>
    <p:sldId id="1440" r:id="rId34"/>
    <p:sldId id="1441" r:id="rId35"/>
    <p:sldId id="1443" r:id="rId36"/>
    <p:sldId id="1444" r:id="rId37"/>
    <p:sldId id="1442" r:id="rId38"/>
    <p:sldId id="1434" r:id="rId39"/>
    <p:sldId id="1435" r:id="rId40"/>
    <p:sldId id="1436" r:id="rId41"/>
    <p:sldId id="1437" r:id="rId42"/>
    <p:sldId id="1438" r:id="rId43"/>
    <p:sldId id="1446" r:id="rId44"/>
    <p:sldId id="1392" r:id="rId45"/>
    <p:sldId id="1393" r:id="rId46"/>
    <p:sldId id="1394" r:id="rId47"/>
    <p:sldId id="1395" r:id="rId48"/>
    <p:sldId id="1396" r:id="rId49"/>
    <p:sldId id="1455" r:id="rId50"/>
    <p:sldId id="1397" r:id="rId51"/>
    <p:sldId id="1398" r:id="rId52"/>
    <p:sldId id="1399" r:id="rId53"/>
    <p:sldId id="1400" r:id="rId54"/>
    <p:sldId id="1402" r:id="rId55"/>
    <p:sldId id="1401" r:id="rId56"/>
    <p:sldId id="1403" r:id="rId57"/>
    <p:sldId id="1405" r:id="rId58"/>
    <p:sldId id="1406" r:id="rId59"/>
    <p:sldId id="1404" r:id="rId60"/>
    <p:sldId id="1407" r:id="rId61"/>
    <p:sldId id="1408" r:id="rId62"/>
    <p:sldId id="1409" r:id="rId63"/>
    <p:sldId id="1410" r:id="rId64"/>
    <p:sldId id="1411" r:id="rId65"/>
    <p:sldId id="1412" r:id="rId66"/>
    <p:sldId id="1413" r:id="rId67"/>
    <p:sldId id="1414" r:id="rId68"/>
    <p:sldId id="1415" r:id="rId69"/>
    <p:sldId id="1416" r:id="rId70"/>
    <p:sldId id="1417" r:id="rId71"/>
    <p:sldId id="1418" r:id="rId72"/>
    <p:sldId id="1419" r:id="rId73"/>
    <p:sldId id="1420" r:id="rId74"/>
    <p:sldId id="1421" r:id="rId75"/>
    <p:sldId id="1422" r:id="rId76"/>
    <p:sldId id="1423" r:id="rId77"/>
    <p:sldId id="1424" r:id="rId78"/>
    <p:sldId id="1381" r:id="rId79"/>
    <p:sldId id="1293" r:id="rId80"/>
    <p:sldId id="1149" r:id="rId81"/>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2D050"/>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17"/>
    <p:restoredTop sz="90259"/>
  </p:normalViewPr>
  <p:slideViewPr>
    <p:cSldViewPr>
      <p:cViewPr varScale="1">
        <p:scale>
          <a:sx n="122" d="100"/>
          <a:sy n="122" d="100"/>
        </p:scale>
        <p:origin x="1456" y="192"/>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03/05/2023</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5:15.065"/>
    </inkml:context>
    <inkml:brush xml:id="br0">
      <inkml:brushProperty name="width" value="0.05" units="cm"/>
      <inkml:brushProperty name="height" value="0.05" units="cm"/>
      <inkml:brushProperty name="color" value="#CC0066"/>
    </inkml:brush>
  </inkml:definitions>
  <inkml:trace contextRef="#ctx0" brushRef="#br0">1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7:02.867"/>
    </inkml:context>
    <inkml:brush xml:id="br0">
      <inkml:brushProperty name="width" value="0.05" units="cm"/>
      <inkml:brushProperty name="height" value="0.05" units="cm"/>
      <inkml:brushProperty name="color" value="#2C7BED"/>
    </inkml:brush>
  </inkml:definitions>
  <inkml:trace contextRef="#ctx0" brushRef="#br0">0 1 24575,'12'0'0,"1"4"0,-2 0 0,2 2 0,-2 2 0,1 0 0,0 1 0,-1-1 0,-1-1 0,-2-1 0,1 0 0,1 1 0,1 1 0,0 0 0,-1 1 0,-2-3 0,-3-1 0,-1-2 0,-2 1 0,1 1 0,-2-1 0,0-1 0,3 1 0,0-1 0,3 1 0,0 2 0,1 0 0,-1 1 0,3 1 0,0 0 0,1 0 0,0 1 0,1 0 0,-1 1 0,-1-1 0,-2-2 0,0 1 0,1 1 0,-1-1 0,1 0 0,-2 0 0,-1-1 0,-1-1 0,-1-1 0,-2-1 0,-1 0 0,1 1 0,0 0 0,0 0 0,1-1 0,0 0 0,-1 0 0,0 0 0,0 2 0,0-1 0,0 2 0,0-1 0,0 0 0,0-1 0,0 1 0,0 0 0,0 2 0,0 1 0,1 1 0,-1 0 0,0-2 0,-1-2 0,-1-1 0,0-1 0,0 1 0,2-2 0,0 1 0,0 0 0,-1 2 0,-1 0 0,0 1 0,0 1 0,1 1 0,1 1 0,0-2 0,0 0 0,-2-2 0,0-3 0,0-1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7:06.608"/>
    </inkml:context>
    <inkml:brush xml:id="br0">
      <inkml:brushProperty name="width" value="0.05" units="cm"/>
      <inkml:brushProperty name="height" value="0.05" units="cm"/>
      <inkml:brushProperty name="color" value="#2C7BED"/>
    </inkml:brush>
  </inkml:definitions>
  <inkml:trace contextRef="#ctx0" brushRef="#br0">46 37 24575,'0'24'0,"0"-1"0,0-3 0,0-3 0,2-2 0,0-2 0,0 0 0,0-3 0,-2-3 0,0-2 0,1 0 0,1-1 0,0 0 0,-1-1 0,0 0 0,-1 2 0,0 2 0,0 3 0,2 2 0,0 1 0,0 2 0,1-4 0,-1-2 0,0-2 0,-1-2 0,1 2 0,0 0 0,0 0 0,0-1 0,-1-2 0,1 0 0,-1 1 0,1 1 0,0 0 0,0 0 0,1-2 0,-2-2 0,-1-5 0,0-5 0,0-3 0,0-5 0,0-2 0,-2 0 0,0-1 0,-2 4 0,1 1 0,1 3 0,0 2 0,0-1 0,0-2 0,0 0 0,1 1 0,-1 2 0,0 3 0,0 1 0,-2-3 0,1-2 0,-1-3 0,-2-3 0,0 1 0,1 1 0,-2 1 0,2 2 0,-1-1 0,1 1 0,-2 0 0,2 1 0,2 4 0,1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7:08.165"/>
    </inkml:context>
    <inkml:brush xml:id="br0">
      <inkml:brushProperty name="width" value="0.05" units="cm"/>
      <inkml:brushProperty name="height" value="0.05" units="cm"/>
      <inkml:brushProperty name="color" value="#2C7BED"/>
    </inkml:brush>
  </inkml:definitions>
  <inkml:trace contextRef="#ctx0" brushRef="#br0">1 1 24575,'5'3'0,"0"-1"0,3 0 0,1-2 0,0 0 0,0 0 0,1 0 0,1 0 0,-2 0 0,-3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5:15.944"/>
    </inkml:context>
    <inkml:brush xml:id="br0">
      <inkml:brushProperty name="width" value="0.05" units="cm"/>
      <inkml:brushProperty name="height" value="0.05" units="cm"/>
      <inkml:brushProperty name="color" value="#CC0066"/>
    </inkml:brush>
  </inkml:definitions>
  <inkml:trace contextRef="#ctx0" brushRef="#br0">14 0 24575,'-7'0'0,"3"0"0,2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5:20.479"/>
    </inkml:context>
    <inkml:brush xml:id="br0">
      <inkml:brushProperty name="width" value="0.05" units="cm"/>
      <inkml:brushProperty name="height" value="0.05" units="cm"/>
      <inkml:brushProperty name="color" value="#CC0066"/>
    </inkml:brush>
  </inkml:definitions>
  <inkml:trace contextRef="#ctx0" brushRef="#br0">579 158 24575,'-18'0'0,"-14"0"0,-5 0 0,-5 0 0,4 0 0,12 0 0,7 0 0,18 0 0,11 0 0,10 0 0,9 0 0,9 0 0,13 0 0,10 0 0,5 0 0,2 0 0,-3-1 0,-6-1 0,-9 0 0,-9-1 0,-6 2 0,-6 1 0,-6 0 0,-8 0 0,-6 2 0,-7 1 0,-4 2 0,-9 4 0,-13 5 0,-14 6 0,-18 6 0,-9 1 0,-4-3 0,3-2 0,11-4 0,16-3 0,16-5 0,12-3 0,8-3 0,5-1 0,6-2 0,3-1 0,7-2 0,2-3 0,-1-2 0,0-2 0,-3 1 0,-4 1 0,-7 2 0,-12 7 0,-9 3 0,-10 6 0,-8 1 0,-6 1 0,-6 3 0,-2 0 0,0 2 0,5 0 0,2 0 0,3-3 0,6 0 0,4-1 0,6 0 0,3 0 0,3 0 0,3-2 0,0 0 0,-4 2 0,0-1 0,-1 1 0,0-1 0,4-1 0,3-4 0,3-1 0,4-4 0,2 1 0,0 1 0,-2-1 0,-1 0 0,-1-4 0,2-2 0,3-4 0,1-5 0,0-8 0,0-5 0,3-5 0,5-5 0,7-4 0,8-7 0,6-4 0,6-4 0,2-1 0,-3 3 0,0 6 0,-4 7 0,-1 4 0,-1 4 0,-3 4 0,0 6 0,-3 6 0,-3 4 0,-1 3 0,-3 1 0,1 1 0,-1 2 0,1 1 0,1 1 0,2 1 0,2 0 0,1 0 0,-2 0 0,-1 0 0,-2 0 0,-3 0 0,-4 2 0,-5 1 0,-3 3 0,-2 4 0,0 3 0,-2 3 0,-4 2 0,-7 0 0,-5 0 0,-5 0 0,-3 2 0,-6 3 0,-4 2 0,-1-1 0,2 0 0,5-3 0,3-2 0,4-1 0,3-2 0,4 0 0,3-3 0,0 1 0,-1-1 0,1 1 0,-1 2 0,1-1 0,-1 1 0,-2 2 0,2 0 0,0 1 0,1 0 0,0 0 0,-1 2 0,2-3 0,0 0 0,0-2 0,2-1 0,1-1 0,2-1 0,1-2 0,1-1 0,-3-1 0,-1 2 0,-1 1 0,-1 1 0,1 1 0,0-1 0,0-1 0,2-2 0,2-2 0,2-3 0,2-4 0,0-4 0,1-3 0,3-2 0,4-6 0,2-2 0,4-4 0,1 0 0,0 2 0,0 1 0,1 1 0,0 1 0,2 2 0,2 3 0,0 1 0,-1 1 0,0 3 0,-1-1 0,-2 2 0,-1 2 0,-4 1 0,-3 1 0,-3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5:35.875"/>
    </inkml:context>
    <inkml:brush xml:id="br0">
      <inkml:brushProperty name="width" value="0.05" units="cm"/>
      <inkml:brushProperty name="height" value="0.05" units="cm"/>
      <inkml:brushProperty name="color" value="#008C3A"/>
    </inkml:brush>
  </inkml:definitions>
  <inkml:trace contextRef="#ctx0" brushRef="#br0">0 252 24575,'6'13'0,"12"5"0,18 7 0,21 3 0,15 1 0,7-3 0,-5-7 0,-7-6 0,-10-6 0,-11-5 0,-5-1 0,-4-1 0,-5 0 0,0-5 0,-1-5 0,2-5 0,1-2 0,-4 6 0,-5 4 0,-6 5 0,-5 2 0,-5 2 0,-4 4 0,-3 2 0,-11 4 0,-15 7 0,-21 7 0,-23 9 0,-12 2 0,-1-4 0,10-6 0,15-9 0,15-8 0,17-4 0,10-6 0,9-4 0,4-1 0,2-6 0,6-4 0,9-8 0,15-12 0,17-10 0,13-11 0,10-9 0,0 2 0,-8 7 0,-8 8 0,-12 13 0,-9 9 0,-8 8 0,-8 7 0,-6 6 0,-5 3 0,-5 6 0,-5 2 0,-7 5 0,-9 3 0,-8 3 0,-5 4 0,-4 0 0,-6 2 0,-9 2 0,-6 1 0,3 0 0,10-3 0,15-6 0,12-8 0,8-3 0,4-3 0,0 0 0,-3 3 0,-8 3 0,-6 1 0,-1-1 0,2-2 0,8-4 0,7-4 0,4-6 0,2-3 0,6-8 0,7-6 0,8-2 0,12-5 0,8 0 0,11-3 0,12-3 0,7-2 0,-1 4 0,-6 6 0,-15 9 0,-14 8 0,-13 6 0,-8 3 0,-4 2 0,-4 1 0,-2 0 0,3 0 0,2 0 0,6 0 0,9-2 0,6-2 0,1 0 0,-4-1 0,-7 3 0,-7 2 0,-5 0 0,-3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5:45.552"/>
    </inkml:context>
    <inkml:brush xml:id="br0">
      <inkml:brushProperty name="width" value="0.05" units="cm"/>
      <inkml:brushProperty name="height" value="0.05" units="cm"/>
      <inkml:brushProperty name="color" value="#FFC114"/>
    </inkml:brush>
  </inkml:definitions>
  <inkml:trace contextRef="#ctx0" brushRef="#br0">416 483 24575,'19'0'0,"6"0"0,5 0 0,-2 0 0,-5 0 0,-8 0 0,-5 1 0,-5 5 0,-6 4 0,-15 7 0,-19 8 0,-22 7 0,-17 3 0,0-3 0,8-8 0,16-8 0,18-8 0,13-4 0,6-2 0,-2 2 0,-3 1 0,-5 0 0,-1 1 0,1-1 0,6-3 0,7-1 0,6-5 0,4-6 0,0-4 0,0-3 0,4 0 0,5 1 0,3-1 0,6-1 0,4-1 0,3 1 0,6-1 0,5 0 0,4-1 0,1 0 0,-1 4 0,-5 3 0,-7 4 0,-6 3 0,-2 0 0,1 0 0,1-2 0,0 0 0,-2 1 0,-3 3 0,-5 0 0,-3 2 0,0-1 0,0 0 0,2 1 0,0 0 0,-4 4 0,-7 4 0,-9 6 0,-11 4 0,-16 5 0,-14 0 0,-12 3 0,-3 1 0,8-3 0,-1 1 0,6-2 0,10-5 0,9-5 0,20-10 0,8-7 0,4-3 0,6-5 0,3-3 0,6-4 0,2-1 0,1 1 0,3-1 0,4-1 0,7-3 0,1 2 0,-1 4 0,-6 5 0,-8 7 0,-8 4 0,-3 1 0,-2 1 0,3-1 0,3-3 0,4-3 0,1-1 0,0 1 0,-5 1 0,-8 5 0,-7 1 0,-12 2 0,-10 0 0,-8 0 0,-6 0 0,0 0 0,1 0 0,3-1 0,6-3 0,7-3 0,8-1 0,8 0 0,4 1 0,3 1 0,1-1 0,0 0 0,3-1 0,5-3 0,8 1 0,11-1 0,8 1 0,3 1 0,3 1 0,-3 1 0,-1 0 0,-3 0 0,-1-1 0,-1 2 0,-3-1 0,-4 3 0,-4 1 0,-9 1 0,-14 2 0,-8 0 0,-14 0 0,-8 0 0,-4 0 0,-6 0 0,2 0 0,1 0 0,5 0 0,4 0 0,4 0 0,5 0 0,6 0 0,5 0 0,4-2 0,2 0 0,0 0 0,-4 1 0,-1 1 0,-3-2 0,-2 0 0,-2-2 0,0-1 0,4 0 0,4 0 0,4 1 0,3 0 0,1 0 0,0-1 0,0 0 0,1-1 0,2 1 0,5-1 0,4-1 0,4 0 0,7 0 0,5-2 0,2 0 0,1 1 0,-3 0 0,-3 2 0,-4 2 0,-7 2 0,-5 2 0,-4 0 0,-1 0 0,-2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5:54.570"/>
    </inkml:context>
    <inkml:brush xml:id="br0">
      <inkml:brushProperty name="width" value="0.05" units="cm"/>
      <inkml:brushProperty name="height" value="0.05" units="cm"/>
      <inkml:brushProperty name="color" value="#AB008B"/>
    </inkml:brush>
  </inkml:definitions>
  <inkml:trace contextRef="#ctx0" brushRef="#br0">103 386 24575,'33'-7'0,"9"-5"0,11-5 0,-2-2 0,-11 5 0,-11 6 0,-11 5 0,-6 2 0,-3-2 0,1-3 0,1-1 0,1 1 0,-3 2 0,-2 2 0,-5 2 0,-11 0 0,-8 2 0,-22 6 0,-11 4 0,-12 3 0,1-3 0,8-6 0,11-4 0,13-2 0,12 0 0,7 0 0,4 0 0,1 0 0,-2 0 0,-1-2 0,0-1 0,0-1 0,3-1 0,3-1 0,0-2 0,2-3 0,1-3 0,3-4 0,4 0 0,7-2 0,9-2 0,10-8 0,9-5 0,7-2 0,3 1 0,-7 8 0,-9 9 0,-10 8 0,-10 7 0,-3 2 0,-2 1 0,-1 1 0,2 0 0,1 0 0,-1 0 0,-2 0 0,-4 0 0,-3 2 0,-2 4 0,-2 3 0,-1 5 0,-7 7 0,-8 5 0,-10 7 0,-6 0 0,-4 1 0,-1-1 0,-1 0 0,3-1 0,4-2 0,6-4 0,8-6 0,6-6 0,5-7 0,2-1 0,1-1 0,0-1 0,1-2 0,0-4 0,0-2 0,3-1 0,4-5 0,6-6 0,10-6 0,11-6 0,11-2 0,11-3 0,13-3 0,6-1 0,-1 1 0,-11 6 0,-17 7 0,-15 9 0,-14 8 0,-7 5 0,-5 4 0,-5 1 0,0 3 0,0-3 0,2-1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6:04.631"/>
    </inkml:context>
    <inkml:brush xml:id="br0">
      <inkml:brushProperty name="width" value="0.05" units="cm"/>
      <inkml:brushProperty name="height" value="0.05" units="cm"/>
      <inkml:brushProperty name="color" value="#33CCFF"/>
    </inkml:brush>
  </inkml:definitions>
  <inkml:trace contextRef="#ctx0" brushRef="#br0">462 508 24575,'-8'0'0,"1"-1"0,-7-1 0,-2-2 0,-6-1 0,-4-5 0,0-4 0,1-3 0,5 2 0,6 3 0,6 2 0,5 3 0,3 1 0,0-1 0,0 1 0,0 1 0,1 1 0,4 1 0,7 3 0,13 0 0,18 0 0,15 1 0,10 6 0,-2 5 0,-9 4 0,-11 2 0,-12-1 0,-9-1 0,-5 0 0,-5-3 0,-4-2 0,-5-4 0,-6-3 0,-6-3 0,-7-1 0,-11 0 0,-10 0 0,-9 0 0,-2-2 0,3-3 0,4-4 0,6-3 0,4 0 0,5 0 0,3 0 0,3 0 0,3-1 0,1-1 0,1 0 0,0 0 0,1 3 0,-1-1 0,1 0 0,0-1 0,1 1 0,-3-1 0,-3-1 0,-4-4 0,-2-3 0,0-1 0,0-1 0,-1 2 0,2 5 0,1 2 0,2 0 0,5 2 0,1 0 0,3 3 0,2 3 0,2 1 0,-1 2 0,3-2 0,-1-1 0,-1-1 0,-2-1 0,-2 1 0,1-2 0,3 2 0,2 1 0,3 0 0,0 2 0,0 0 0,0 0 0,0 0 0,0-1 0,2 0 0,3 0 0,7 0 0,9 1 0,7 2 0,5 0 0,-1 2 0,-2 0 0,-2 0 0,-4 0 0,-3 0 0,-3 1 0,-3 3 0,-3 1 0,-2 1 0,-1 0 0,-1-2 0,1-1 0,-3 0 0,-1 1 0,-1 0 0,-1-1 0,1 1 0,1 0 0,2 1 0,1 1 0,0 2 0,-1-2 0,-2-1 0,-1 0 0,-2 0 0,3 2 0,1 2 0,2 1 0,0 1 0,-1 1 0,0 2 0,-1 1 0,0 0 0,0 0 0,-3-3 0,1-2 0,0-3 0,-2-1 0,1 1 0,-1-2 0,0 0 0,0-2 0,-1-1 0,1 0 0,1 0 0,2-1 0,2 3 0,3 1 0,-1 1 0,1 2 0,-2-2 0,-1 0 0,-2 0 0,0 0 0,1 0 0,2 2 0,0 0 0,0 0 0,-2-3 0,-2-2 0,1 0 0,1 1 0,1-1 0,1 1 0,-2 0 0,-1-1 0,0 1 0,1 1 0,1 0 0,2 1 0,2 0 0,-1 0 0,-2 1 0,-2-2 0,-2 0 0,-1 1 0,-1 0 0,-2 1 0,0 0 0,-2-1 0,-3-3 0,-8-1 0,-7-2 0,-8 0 0,-2-2 0,0-2 0,0-3 0,3-2 0,2 0 0,4-1 0,2 1 0,2 1 0,3-2 0,1 0 0,1 0 0,0 0 0,0 1 0,1-1 0,0 1 0,2-1 0,0 2 0,3 1 0,0 0 0,-2 0 0,-4-3 0,-4-2 0,-2-1 0,1 2 0,4 2 0,5 2 0,3 2 0,0 0 0,-1-1 0,0 0 0,1 1 0,-1 2 0,1 2 0,-3 0 0,1 0 0,-2-1 0,-3-1 0,-1 0 0,0 1 0,5 0 0,4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6:18.402"/>
    </inkml:context>
    <inkml:brush xml:id="br0">
      <inkml:brushProperty name="width" value="0.05" units="cm"/>
      <inkml:brushProperty name="height" value="0.05" units="cm"/>
      <inkml:brushProperty name="color" value="#FF4E00"/>
      <inkml:brushProperty name="inkEffects" value="rainbow"/>
      <inkml:brushProperty name="anchorX" value="-145470.04688"/>
      <inkml:brushProperty name="anchorY" value="-61604.58594"/>
      <inkml:brushProperty name="scaleFactor" value="0.5"/>
    </inkml:brush>
  </inkml:definitions>
  <inkml:trace contextRef="#ctx0" brushRef="#br0">150 301 24575,'2'-5'0,"4"7"0,4 5 0,0 5 0,-2 0 0,-3-1 0,-1 1 0,0 2 0,-1 1 0,1-1 0,-2-4 0,0-2 0,-1-1 0,1 3 0,2 3 0,2 4 0,-1 3 0,1 3 0,0-1 0,0-2 0,0-4 0,-3-6 0,-1-2 0,-2-3 0,2 1 0,2 2 0,2 4 0,0 2 0,0 1 0,-3-3 0,1-4 0,-1-3 0,-1-1 0,2 2 0,-1 1 0,1-1 0,-1-2 0,-2-9 0,-3-6 0,-5-11 0,-4-7 0,-6-6 0,-3-4 0,0 2 0,3 3 0,2 3 0,2 3 0,0 3 0,1 4 0,2 3 0,1 3 0,-1-1 0,-2 1 0,-1-3 0,-3-2 0,0 0 0,2 0 0,1 2 0,3 5 0,2-1 0,-1-1 0,1 0 0,1-1 0,2 4 0,6 4 0,12 4 0,10 5 0,21 11 0,19 12 0,10 9 0,8 5 0,-13-4 0,-19-5 0,-17-6 0,-11-6 0,-5-5 0,-1-2 0,1-2 0,-1 0 0,1 1 0,-1 1 0,1 1 0,-2 0 0,-2-4 0,-2-2 0,-4-3 0,0-2 0,-2 0 0,2 0 0,2 0 0,3 0 0,7 0 0,6 0 0,4 0 0,0 0 0,-1 0 0,-1-1 0,-4-3 0,-1-3 0,-4 0 0,-4 1 0,-3-1 0,-5 2 0,-3-1 0,1-4 0,1-2 0,1-4 0,2-2 0,0 0 0,-1 2 0,-2 4 0,-1 2 0,-1 3 0,0 0 0,-1-2 0,-1-2 0,0-1 0,0 1 0,0 2 0,0 3 0,0 1 0,0 0 0,1-5 0,1-3 0,0 1 0,0 1 0,-1 4 0,-1 3 0,0-2 0,0 0 0,0-3 0,0-1 0,0 0 0,0 1 0,-1 2 0,-1 3 0,-1 2 0,-2 2 0,0 0 0,-1 2 0,1 6 0,-2 6 0,0 8 0,-4 6 0,-2 7 0,-3 7 0,-4 5 0,0-1 0,2-8 0,3-8 0,6-8 0,2-7 0,1-1 0,0-2 0,-1-1 0,-1-2 0,2-3 0,3-3 0,1-4 0,2-3 0,0-3 0,1-6 0,1-6 0,4-7 0,2-2 0,3-1 0,-1 0 0,2-1 0,1-5 0,3-1 0,1-2 0,0 4 0,-1 4 0,-3 8 0,-1 3 0,-4 6 0,-1 3 0,-1 3 0,-3 3 0,1 0 0,-1-1 0,2-1 0,0-1 0,0 1 0,-1 2 0,-2 2 0,-1 7 0,-2 3 0,-6 8 0,-6 8 0,-10 6 0,-7 9 0,-2 1 0,1-1 0,3-4 0,3-5 0,-1-3 0,3-2 0,0 0 0,4-2 0,3-3 0,3-4 0,6-3 0,3-4 0,3-6 0,1-5 0,0-3 0,3-6 0,3-4 0,4-7 0,4-7 0,1-3 0,2-2 0,2-1 0,0 1 0,1 3 0,-2 4 0,-2 3 0,0 4 0,-1 3 0,-3 4 0,-3 4 0,-4 6 0,-4 3 0,0 5 0,-1 6 0,-2 7 0,-2 5 0,-5 7 0,-4 4 0,-2 1 0,-5 2 0,0 0 0,-1-5 0,1-3 0,1-3 0,2-4 0,2-3 0,1-2 0,2-3 0,3-3 0,1-5 0,4-2 0,2-2 0,0 0 0,0 1 0,0 1 0,-1 1 0,-3 5 0,-6 1 0,-7 4 0,-4 3 0,3 1 0,4-2 0,7-2 0,6-5 0,2 0 0,1-1 0,0 2 0,0 2 0,0 0 0,0 1 0,0 0 0,0-3 0,0-3 0,0-2 0,0-3 0,0 0 0,0 3 0,0 1 0,0 3 0,0 2 0,0 1 0,0 0 0,0-2 0,0-6 0,0-7 0,0-5 0,0-5 0,0-3 0,0-3 0,0-6 0,0-2 0,0-1 0,0 3 0,0 4 0,0 3 0,0 6 0,0 2 0,0 2 0,0 2 0,0 0 0,0 0 0,0-1 0,0-3 0,0-1 0,0 2 0,0 1 0,0 3 0,0 0 0,0-1 0,0-1 0,0-1 0,0-4 0,0-1 0,0-2 0,0 3 0,-3 2 0,-1 4 0,1 4 0,-1 4 0,4 3 0,0 3 0,0 3 0,0 2 0,0 1 0,0 0 0,0 3 0,0 2 0,0 4 0,0 2 0,0 1 0,0-1 0,0 1 0,0 1 0,0-2 0,0-4 0,0-4 0,0-5 0,0-4 0,0-2 0,0-2 0,0-1 0,0 2 0,0 2 0,0 2 0,0 6 0,0 2 0,1-1 0,1-4 0,0-7 0,-1-4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6:57.105"/>
    </inkml:context>
    <inkml:brush xml:id="br0">
      <inkml:brushProperty name="width" value="0.05" units="cm"/>
      <inkml:brushProperty name="height" value="0.05" units="cm"/>
      <inkml:brushProperty name="color" value="#2C7BED"/>
    </inkml:brush>
  </inkml:definitions>
  <inkml:trace contextRef="#ctx0" brushRef="#br0">323 21 24575,'-5'11'0,"-1"1"0,-2 0 0,-1 1 0,-2 0 0,-1 0 0,0 3 0,3-3 0,1-3 0,1-5 0,1-5 0,3-4 0,2 0 0,1-3 0,0 0 0,0 0 0,1-2 0,1 2 0,2-1 0,0 1 0,-1 2 0,0 0 0,-1 0 0,1 1 0,0-1 0,-1 0 0,1 0 0,1-2 0,1 0 0,1-1 0,-1 1 0,-1 2 0,0 1 0,1 2 0,0 1 0,0 1 0,-1-1 0,-3-1 0,-1 2 0,0 2 0,0 4 0,0 5 0,0 1 0,-1 4 0,-5-1 0,-2 1 0,-3-1 0,-1 0 0,2-1 0,-1-2 0,2-1 0,-1-1 0,1-1 0,4-1 0,1-3 0,2-2 0,-1 1 0,-1 1 0,-1 2 0,-2 3 0,-2 2 0,1 3 0,-2 0 0,2-1 0,2-4 0,3-4 0,1-2 0,2-1 0,-1 2 0,-1 0 0,-2 2 0,-3 1 0,0-1 0,1 0 0,2-4 0,2-1 0,0 0 0,0 2 0,0 1 0,0 2 0,-3 2 0,-4 2 0,-3 2 0,-1 1 0,1-2 0,5-4 0,3-2 0,4-2 0,2-3 0,1 0 0,2-1 0,0 0 0,4 0 0,2 0 0,2 0 0,3 0 0,-3 0 0,-2 0 0,-2 0 0,-4 1 0,-1 3 0,-2 1 0,-2 2 0,0-1 0,0 2 0,0 3 0,1 1 0,1 1 0,0-3 0,0-2 0,-1-3 0,-1-1 0,0-1 0,0 1 0,0-1 0,-2 0 0,-1-2 0,-1 0 0,0-1 0,-1 0 0,1 0 0,-1 0 0,2 0 0,12 1 0,-1 3 0,10 0 0,-6 1 0,-1-2 0,-1-1 0,-3 0 0,-1 1 0,0-1 0,-1 1 0,0 1 0,1-1 0,0 2 0,0 1 0,1 0 0,0 1 0,2 0 0,-1 1 0,-2-2 0,0-1 0,-2-3 0,2 0 0,-2 2 0,3 2 0,1 1 0,1 0 0,0 1 0,-1-3 0,-2-1 0,0-3 0,0 1 0,2 0 0,3 1 0,1 2 0,1-1 0,0-1 0,-2-1 0,0-1 0,-2-1 0,-3 0 0,-1 0 0,0 0 0,0 0 0,-3 0 0,-7 0 0,-5 0 0,-8-1 0,-2-1 0,-3-2 0,3-1 0,5 0 0,5 2 0,2 1 0,2 2 0,2-2 0,1 0 0,2 1 0,-1-2 0,-2 1 0,-1 0 0,0-1 0,1 0 0,2 1 0,4 0 0,3 2 0,5 0 0,0 0 0,1 0 0,2 0 0,1 0 0,1 0 0,1 0 0,-1 0 0,1 0 0,-2 0 0,-4 0 0,-3 0 0,-3 0 0,-1 0 0,1 0 0,0 0 0,0 0 0,0 0 0,0 0 0,-2 0 0,1 0 0,-2-3 0,-2-2 0,-3 0 0,-5-5 0,-7-1 0,-2-4 0,-3-2 0,4 3 0,5 4 0,8 3 0,6 5 0,4 2 0,5-1 0,11-1 0,14-8 0,15-7 0,3-3 0,-5 2 0,-13 6 0,-11 6 0,-13 3 0,-9-1 0,-6 0 0,-4 0 0,-2 1 0,-2 3 0,-3 0 0,-3 0 0,-1 0 0,0 0 0,2 0 0,5 1 0,3 1 0,3-1 0,1 1 0,-1-1 0,1-1 0,-1 0 0,1 1 0,-1 1 0,-2 0 0,-3 1 0,-1 0 0,2-1 0,1-2 0,6-3 0,2-2 0,6-1 0,5-1 0,1-4 0,4-3 0,-1-1 0,1-1 0,-1 1 0,1 1 0,-2 3 0,-4 5 0,-3 4 0,-3 2 0,0 0 0,-1 0 0,-3 0 0,-3 0 0,-3 3 0,-3 3 0,0 2 0,0 1 0,1 1 0,1-2 0,1 0 0,2 0 0,-2 0 0,2 0 0,-1 0 0,0 2 0,-1-1 0,-2 2 0,1 0 0,-1 1 0,0-1 0,0 0 0,-1 1 0,-3-1 0,-2 2 0,-1-1 0,1-1 0,1-1 0,0-3 0,-1 0 0,1-1 0,0-1 0,2-2 0,0 1 0,2 1 0,0-1 0,0 2 0,-3-1 0,-1 1 0,-4 4 0,-1-1 0,0 2 0,0 0 0,3-1 0,-1 2 0,4-3 0,1-1 0,3-3 0,2-4 0,1 0 0,1-1 0,0-1 0,0-1 0,2-1 0,0-3 0,0-1 0,-1-1 0,0 0 0,1 0 0,0 1 0,2 1 0,0-1 0,0 0 0,0 1 0,-2 2 0,0-1 0,-1 0 0,-2-1 0,-2-3 0,2-1 0,-1 1 0,2 2 0,2 2 0,0 2 0,1-1 0,-1 0 0,-1 0 0,-1-2 0,0-1 0,0 0 0,-1 1 0,2 1 0,1 0 0,1 2 0,-1-1 0,-1-1 0,-1-1 0,-1-1 0,0 0 0,2 0 0,-3 1 0,1 1 0,0-1 0,0 0 0,2 1 0,1 0 0,0 1 0,1-1 0,0-2 0,-3 1 0,0 0 0,1 2 0,1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03/05/2023</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03/05/2023</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1pPr>
            <a:lvl2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2pPr>
            <a:lvl3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3pPr>
            <a:lvl4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4pPr>
            <a:lvl5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D9BFEE09-3372-E049-AB13-389BF2DB6A64}" type="datetime1">
              <a:rPr lang="en-GB" altLang="en-US" smtClean="0"/>
              <a:pPr>
                <a:defRPr/>
              </a:pPr>
              <a:t>03/05/2023</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fld id="{44E22EE9-B8A0-0641-9265-052CFE9B95A7}" type="slidenum">
              <a:rPr lang="en-GB" altLang="en-US" smtClean="0"/>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03/05/2023</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03/05/2023</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dirty="0"/>
              <a:t>Click to edit Master title style</a:t>
            </a:r>
            <a:endParaRPr lang="en-GB" dirty="0"/>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03/05/2023</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03/05/2023</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03/05/2023</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03/05/2023</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AD94234F-0D0A-E947-8D54-AB6E4080FFC3}" type="datetime1">
              <a:rPr lang="en-GB" altLang="en-US" smtClean="0"/>
              <a:pPr>
                <a:defRPr/>
              </a:pPr>
              <a:t>03/05/2023</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ea typeface="Helvetica Neue" panose="02000503000000020004" pitchFamily="2" charset="0"/>
                <a:cs typeface="Helvetica Neue" panose="02000503000000020004" pitchFamily="2" charset="0"/>
              </a:defRPr>
            </a:lvl1pPr>
          </a:lstStyle>
          <a:p>
            <a:fld id="{07E9AECC-8061-DA49-97AE-2E5615142E93}" type="slidenum">
              <a:rPr lang="en-GB" altLang="en-US" smtClean="0"/>
              <a:pPr/>
              <a:t>‹#›</a:t>
            </a:fld>
            <a:endParaRPr lang="en-GB" altLang="en-US" dirty="0"/>
          </a:p>
        </p:txBody>
      </p:sp>
      <p:pic>
        <p:nvPicPr>
          <p:cNvPr id="2" name="Graphic 1">
            <a:extLst>
              <a:ext uri="{FF2B5EF4-FFF2-40B4-BE49-F238E27FC236}">
                <a16:creationId xmlns:a16="http://schemas.microsoft.com/office/drawing/2014/main" id="{5884D537-B656-B6C7-4179-E7FDF2565DE0}"/>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Helvetica Neue" panose="02000503000000020004" pitchFamily="2" charset="0"/>
          <a:cs typeface="Helvetica Neue" panose="02000503000000020004" pitchFamily="2" charset="0"/>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ustomXml" Target="../ink/ink5.xml"/><Relationship Id="rId18" Type="http://schemas.openxmlformats.org/officeDocument/2006/relationships/image" Target="../media/image11.png"/><Relationship Id="rId26" Type="http://schemas.openxmlformats.org/officeDocument/2006/relationships/image" Target="../media/image15.png"/><Relationship Id="rId3" Type="http://schemas.openxmlformats.org/officeDocument/2006/relationships/image" Target="../media/image3.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8.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notesSlide" Target="../notesSlides/notesSlide1.xml"/><Relationship Id="rId16" Type="http://schemas.openxmlformats.org/officeDocument/2006/relationships/image" Target="../media/image10.png"/><Relationship Id="rId20"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customXml" Target="../ink/ink4.xml"/><Relationship Id="rId24" Type="http://schemas.openxmlformats.org/officeDocument/2006/relationships/image" Target="../media/image14.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16.png"/><Relationship Id="rId10" Type="http://schemas.openxmlformats.org/officeDocument/2006/relationships/image" Target="../media/image7.png"/><Relationship Id="rId19" Type="http://schemas.openxmlformats.org/officeDocument/2006/relationships/customXml" Target="../ink/ink8.xml"/><Relationship Id="rId4" Type="http://schemas.openxmlformats.org/officeDocument/2006/relationships/image" Target="../media/image4.svg"/><Relationship Id="rId9" Type="http://schemas.openxmlformats.org/officeDocument/2006/relationships/customXml" Target="../ink/ink3.xml"/><Relationship Id="rId14" Type="http://schemas.openxmlformats.org/officeDocument/2006/relationships/image" Target="../media/image9.png"/><Relationship Id="rId22" Type="http://schemas.openxmlformats.org/officeDocument/2006/relationships/image" Target="../media/image13.png"/><Relationship Id="rId27" Type="http://schemas.openxmlformats.org/officeDocument/2006/relationships/customXml" Target="../ink/ink1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1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0.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0.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6.xml"/><Relationship Id="rId1" Type="http://schemas.openxmlformats.org/officeDocument/2006/relationships/video" Target="https://www.youtube.com/embed/xNSgmm9FX2s?feature=oembed"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0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619100" indent="-238115">
              <a:spcBef>
                <a:spcPct val="20000"/>
              </a:spcBef>
              <a:buFont typeface="Verdana" panose="020B0604030504040204" pitchFamily="34" charset="0"/>
              <a:buChar char="−"/>
              <a:defRPr sz="1667">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952462" indent="-190492">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333447"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1714431"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09541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476401"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285738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238370"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167">
                <a:ea typeface="Helvetica Neue" panose="02000503000000020004" pitchFamily="2" charset="0"/>
                <a:cs typeface="Helvetica Neue" panose="02000503000000020004" pitchFamily="2" charset="0"/>
              </a:rPr>
              <a:pPr>
                <a:spcBef>
                  <a:spcPct val="0"/>
                </a:spcBef>
                <a:buFontTx/>
                <a:buNone/>
              </a:pPr>
              <a:t>1</a:t>
            </a:fld>
            <a:endParaRPr lang="en-GB" altLang="en-US" sz="1167" dirty="0">
              <a:ea typeface="Helvetica Neue" panose="02000503000000020004" pitchFamily="2" charset="0"/>
              <a:cs typeface="Helvetica Neue" panose="02000503000000020004" pitchFamily="2" charset="0"/>
            </a:endParaRPr>
          </a:p>
        </p:txBody>
      </p:sp>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043608" y="1345332"/>
            <a:ext cx="7200800" cy="25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ea typeface="Helvetica Neue" panose="02000503000000020004" pitchFamily="2" charset="0"/>
                <a:cs typeface="Helvetica Neue" panose="02000503000000020004" pitchFamily="2" charset="0"/>
              </a:rPr>
              <a:t>Machine Learning for Neuroscience </a:t>
            </a:r>
          </a:p>
          <a:p>
            <a:pPr eaLnBrk="1" hangingPunct="1">
              <a:spcBef>
                <a:spcPct val="0"/>
              </a:spcBef>
              <a:buFontTx/>
              <a:buNone/>
            </a:pPr>
            <a:endParaRPr lang="en-GB" altLang="en-US" sz="3000" dirty="0">
              <a:solidFill>
                <a:srgbClr val="003D7D"/>
              </a:solidFill>
              <a:ea typeface="Helvetica Neue" panose="02000503000000020004" pitchFamily="2" charset="0"/>
              <a:cs typeface="Helvetica Neue" panose="02000503000000020004" pitchFamily="2" charset="0"/>
            </a:endParaRPr>
          </a:p>
          <a:p>
            <a:pPr eaLnBrk="1" hangingPunct="1">
              <a:spcBef>
                <a:spcPct val="0"/>
              </a:spcBef>
              <a:buNone/>
            </a:pPr>
            <a:r>
              <a:rPr lang="en-GB" sz="2800" dirty="0">
                <a:solidFill>
                  <a:srgbClr val="003D7D"/>
                </a:solidFill>
                <a:ea typeface="Helvetica Neue" panose="02000503000000020004" pitchFamily="2" charset="0"/>
                <a:cs typeface="Helvetica Neue" panose="02000503000000020004" pitchFamily="2" charset="0"/>
              </a:rPr>
              <a:t>Transformers</a:t>
            </a:r>
          </a:p>
          <a:p>
            <a:pPr eaLnBrk="1" hangingPunct="1">
              <a:spcBef>
                <a:spcPct val="0"/>
              </a:spcBef>
              <a:buNone/>
            </a:pPr>
            <a:endParaRPr lang="en-GB" sz="2000" dirty="0">
              <a:solidFill>
                <a:srgbClr val="003D7D"/>
              </a:solidFill>
              <a:ea typeface="Helvetica Neue" panose="02000503000000020004" pitchFamily="2" charset="0"/>
              <a:cs typeface="Helvetica Neue" panose="02000503000000020004" pitchFamily="2" charset="0"/>
            </a:endParaRPr>
          </a:p>
          <a:p>
            <a:pPr eaLnBrk="1" hangingPunct="1">
              <a:spcBef>
                <a:spcPct val="0"/>
              </a:spcBef>
              <a:buFontTx/>
              <a:buNone/>
            </a:pPr>
            <a:r>
              <a:rPr lang="en-GB" altLang="en-US" sz="2000" dirty="0">
                <a:solidFill>
                  <a:srgbClr val="003D7D"/>
                </a:solidFill>
                <a:ea typeface="Helvetica Neue" panose="02000503000000020004" pitchFamily="2" charset="0"/>
                <a:cs typeface="Helvetica Neue" panose="02000503000000020004" pitchFamily="2" charset="0"/>
              </a:rPr>
              <a:t> </a:t>
            </a:r>
          </a:p>
          <a:p>
            <a:pPr eaLnBrk="1" hangingPunct="1">
              <a:spcBef>
                <a:spcPct val="0"/>
              </a:spcBef>
              <a:buFontTx/>
              <a:buNone/>
            </a:pPr>
            <a:endParaRPr lang="en-GB" altLang="en-US" sz="3000" dirty="0">
              <a:solidFill>
                <a:srgbClr val="003D7D"/>
              </a:solidFill>
              <a:ea typeface="Helvetica Neue" panose="02000503000000020004" pitchFamily="2" charset="0"/>
              <a:cs typeface="Helvetica Neue" panose="02000503000000020004" pitchFamily="2" charset="0"/>
            </a:endParaRPr>
          </a:p>
        </p:txBody>
      </p:sp>
      <p:sp>
        <p:nvSpPr>
          <p:cNvPr id="16387" name="Text Box 4">
            <a:extLst>
              <a:ext uri="{FF2B5EF4-FFF2-40B4-BE49-F238E27FC236}">
                <a16:creationId xmlns:a16="http://schemas.microsoft.com/office/drawing/2014/main" id="{77FCB97C-8E46-1747-89C5-F16122F24E7D}"/>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Department of Brain Sciences</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altLang="en-US" sz="1333" dirty="0">
                <a:solidFill>
                  <a:srgbClr val="003D7D"/>
                </a:solidFill>
              </a:rPr>
              <a:t>Spring 2023</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dirty="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5E18BEC9-A3BB-7FCC-2484-4024CA13A7BA}"/>
              </a:ext>
            </a:extLst>
          </p:cNvPr>
          <p:cNvSpPr/>
          <p:nvPr/>
        </p:nvSpPr>
        <p:spPr>
          <a:xfrm>
            <a:off x="8376976" y="5241190"/>
            <a:ext cx="408955"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95EB9638-9E84-EF04-06DF-5C660F6DC685}"/>
              </a:ext>
            </a:extLst>
          </p:cNvPr>
          <p:cNvSpPr txBox="1"/>
          <p:nvPr/>
        </p:nvSpPr>
        <p:spPr>
          <a:xfrm>
            <a:off x="1092729" y="5115371"/>
            <a:ext cx="5927543" cy="261610"/>
          </a:xfrm>
          <a:prstGeom prst="rect">
            <a:avLst/>
          </a:prstGeom>
          <a:noFill/>
        </p:spPr>
        <p:txBody>
          <a:bodyPr wrap="square">
            <a:spAutoFit/>
          </a:bodyPr>
          <a:lstStyle/>
          <a:p>
            <a:r>
              <a:rPr lang="en-GB" sz="105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The main content are adapted from: Ch. 12, Understanding Deep Learning, Simon J.D. Prince,  MIT Press. </a:t>
            </a:r>
          </a:p>
        </p:txBody>
      </p:sp>
      <p:grpSp>
        <p:nvGrpSpPr>
          <p:cNvPr id="22" name="Group 21">
            <a:extLst>
              <a:ext uri="{FF2B5EF4-FFF2-40B4-BE49-F238E27FC236}">
                <a16:creationId xmlns:a16="http://schemas.microsoft.com/office/drawing/2014/main" id="{D8EEE3E1-F0D8-029F-447D-4EBD4248DF2E}"/>
              </a:ext>
            </a:extLst>
          </p:cNvPr>
          <p:cNvGrpSpPr/>
          <p:nvPr/>
        </p:nvGrpSpPr>
        <p:grpSpPr>
          <a:xfrm>
            <a:off x="6700345" y="2175632"/>
            <a:ext cx="914400" cy="914400"/>
            <a:chOff x="6705600" y="2697088"/>
            <a:chExt cx="914400" cy="914400"/>
          </a:xfrm>
        </p:grpSpPr>
        <p:pic>
          <p:nvPicPr>
            <p:cNvPr id="7" name="Graphic 6" descr="Brain outline">
              <a:extLst>
                <a:ext uri="{FF2B5EF4-FFF2-40B4-BE49-F238E27FC236}">
                  <a16:creationId xmlns:a16="http://schemas.microsoft.com/office/drawing/2014/main" id="{CB8F92A6-28C5-D2C5-A8CA-9AC9C8CC27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05600" y="2697088"/>
              <a:ext cx="914400" cy="914400"/>
            </a:xfrm>
            <a:prstGeom prst="rect">
              <a:avLst/>
            </a:prstGeom>
          </p:spPr>
        </p:pic>
        <p:grpSp>
          <p:nvGrpSpPr>
            <p:cNvPr id="11" name="Group 10">
              <a:extLst>
                <a:ext uri="{FF2B5EF4-FFF2-40B4-BE49-F238E27FC236}">
                  <a16:creationId xmlns:a16="http://schemas.microsoft.com/office/drawing/2014/main" id="{53757458-0488-F655-219A-4D4996D4062F}"/>
                </a:ext>
              </a:extLst>
            </p:cNvPr>
            <p:cNvGrpSpPr/>
            <p:nvPr/>
          </p:nvGrpSpPr>
          <p:grpSpPr>
            <a:xfrm>
              <a:off x="6885699" y="2880832"/>
              <a:ext cx="373680" cy="276120"/>
              <a:chOff x="6885699" y="2880832"/>
              <a:chExt cx="373680" cy="27612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3A47AE8B-2628-B223-7AF7-F1B6A4A06602}"/>
                      </a:ext>
                    </a:extLst>
                  </p14:cNvPr>
                  <p14:cNvContentPartPr/>
                  <p14:nvPr/>
                </p14:nvContentPartPr>
                <p14:xfrm>
                  <a:off x="7026099" y="2961112"/>
                  <a:ext cx="360" cy="360"/>
                </p14:xfrm>
              </p:contentPart>
            </mc:Choice>
            <mc:Fallback xmlns="">
              <p:pic>
                <p:nvPicPr>
                  <p:cNvPr id="8" name="Ink 7">
                    <a:extLst>
                      <a:ext uri="{FF2B5EF4-FFF2-40B4-BE49-F238E27FC236}">
                        <a16:creationId xmlns:a16="http://schemas.microsoft.com/office/drawing/2014/main" id="{3A47AE8B-2628-B223-7AF7-F1B6A4A06602}"/>
                      </a:ext>
                    </a:extLst>
                  </p:cNvPr>
                  <p:cNvPicPr/>
                  <p:nvPr/>
                </p:nvPicPr>
                <p:blipFill>
                  <a:blip r:embed="rId6"/>
                  <a:stretch>
                    <a:fillRect/>
                  </a:stretch>
                </p:blipFill>
                <p:spPr>
                  <a:xfrm>
                    <a:off x="7017099" y="295211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8530E5F-EF6B-C58A-82D9-6356BCB8EB5A}"/>
                      </a:ext>
                    </a:extLst>
                  </p14:cNvPr>
                  <p14:cNvContentPartPr/>
                  <p14:nvPr/>
                </p14:nvContentPartPr>
                <p14:xfrm>
                  <a:off x="7246059" y="2920072"/>
                  <a:ext cx="5040" cy="360"/>
                </p14:xfrm>
              </p:contentPart>
            </mc:Choice>
            <mc:Fallback xmlns="">
              <p:pic>
                <p:nvPicPr>
                  <p:cNvPr id="9" name="Ink 8">
                    <a:extLst>
                      <a:ext uri="{FF2B5EF4-FFF2-40B4-BE49-F238E27FC236}">
                        <a16:creationId xmlns:a16="http://schemas.microsoft.com/office/drawing/2014/main" id="{78530E5F-EF6B-C58A-82D9-6356BCB8EB5A}"/>
                      </a:ext>
                    </a:extLst>
                  </p:cNvPr>
                  <p:cNvPicPr/>
                  <p:nvPr/>
                </p:nvPicPr>
                <p:blipFill>
                  <a:blip r:embed="rId8"/>
                  <a:stretch>
                    <a:fillRect/>
                  </a:stretch>
                </p:blipFill>
                <p:spPr>
                  <a:xfrm>
                    <a:off x="7237059" y="2911072"/>
                    <a:ext cx="22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4F2EF6D4-097C-51F8-5967-1B1816FEAB3C}"/>
                      </a:ext>
                    </a:extLst>
                  </p14:cNvPr>
                  <p14:cNvContentPartPr/>
                  <p14:nvPr/>
                </p14:nvContentPartPr>
                <p14:xfrm>
                  <a:off x="6885699" y="2880832"/>
                  <a:ext cx="373680" cy="276120"/>
                </p14:xfrm>
              </p:contentPart>
            </mc:Choice>
            <mc:Fallback xmlns="">
              <p:pic>
                <p:nvPicPr>
                  <p:cNvPr id="10" name="Ink 9">
                    <a:extLst>
                      <a:ext uri="{FF2B5EF4-FFF2-40B4-BE49-F238E27FC236}">
                        <a16:creationId xmlns:a16="http://schemas.microsoft.com/office/drawing/2014/main" id="{4F2EF6D4-097C-51F8-5967-1B1816FEAB3C}"/>
                      </a:ext>
                    </a:extLst>
                  </p:cNvPr>
                  <p:cNvPicPr/>
                  <p:nvPr/>
                </p:nvPicPr>
                <p:blipFill>
                  <a:blip r:embed="rId10"/>
                  <a:stretch>
                    <a:fillRect/>
                  </a:stretch>
                </p:blipFill>
                <p:spPr>
                  <a:xfrm>
                    <a:off x="6876699" y="2871832"/>
                    <a:ext cx="391320" cy="29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F1FA00F7-95AA-466A-A0D8-38681F39157F}"/>
                    </a:ext>
                  </a:extLst>
                </p14:cNvPr>
                <p14:cNvContentPartPr/>
                <p14:nvPr/>
              </p14:nvContentPartPr>
              <p14:xfrm>
                <a:off x="6897939" y="2993872"/>
                <a:ext cx="401760" cy="217800"/>
              </p14:xfrm>
            </p:contentPart>
          </mc:Choice>
          <mc:Fallback xmlns="">
            <p:pic>
              <p:nvPicPr>
                <p:cNvPr id="12" name="Ink 11">
                  <a:extLst>
                    <a:ext uri="{FF2B5EF4-FFF2-40B4-BE49-F238E27FC236}">
                      <a16:creationId xmlns:a16="http://schemas.microsoft.com/office/drawing/2014/main" id="{F1FA00F7-95AA-466A-A0D8-38681F39157F}"/>
                    </a:ext>
                  </a:extLst>
                </p:cNvPr>
                <p:cNvPicPr/>
                <p:nvPr/>
              </p:nvPicPr>
              <p:blipFill>
                <a:blip r:embed="rId12"/>
                <a:stretch>
                  <a:fillRect/>
                </a:stretch>
              </p:blipFill>
              <p:spPr>
                <a:xfrm>
                  <a:off x="6888939" y="2984872"/>
                  <a:ext cx="4194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1AA7876-4216-22A2-86A1-0AA9AFD9BBA7}"/>
                    </a:ext>
                  </a:extLst>
                </p14:cNvPr>
                <p14:cNvContentPartPr/>
                <p14:nvPr/>
              </p14:nvContentPartPr>
              <p14:xfrm>
                <a:off x="7150299" y="2881192"/>
                <a:ext cx="205920" cy="260280"/>
              </p14:xfrm>
            </p:contentPart>
          </mc:Choice>
          <mc:Fallback xmlns="">
            <p:pic>
              <p:nvPicPr>
                <p:cNvPr id="13" name="Ink 12">
                  <a:extLst>
                    <a:ext uri="{FF2B5EF4-FFF2-40B4-BE49-F238E27FC236}">
                      <a16:creationId xmlns:a16="http://schemas.microsoft.com/office/drawing/2014/main" id="{51AA7876-4216-22A2-86A1-0AA9AFD9BBA7}"/>
                    </a:ext>
                  </a:extLst>
                </p:cNvPr>
                <p:cNvPicPr/>
                <p:nvPr/>
              </p:nvPicPr>
              <p:blipFill>
                <a:blip r:embed="rId14"/>
                <a:stretch>
                  <a:fillRect/>
                </a:stretch>
              </p:blipFill>
              <p:spPr>
                <a:xfrm>
                  <a:off x="7141299" y="2872192"/>
                  <a:ext cx="2235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CB48F04B-E1CF-D083-199F-F8B03341AE48}"/>
                    </a:ext>
                  </a:extLst>
                </p14:cNvPr>
                <p14:cNvContentPartPr/>
                <p14:nvPr/>
              </p14:nvContentPartPr>
              <p14:xfrm>
                <a:off x="7256139" y="3077392"/>
                <a:ext cx="239040" cy="140400"/>
              </p14:xfrm>
            </p:contentPart>
          </mc:Choice>
          <mc:Fallback xmlns="">
            <p:pic>
              <p:nvPicPr>
                <p:cNvPr id="14" name="Ink 13">
                  <a:extLst>
                    <a:ext uri="{FF2B5EF4-FFF2-40B4-BE49-F238E27FC236}">
                      <a16:creationId xmlns:a16="http://schemas.microsoft.com/office/drawing/2014/main" id="{CB48F04B-E1CF-D083-199F-F8B03341AE48}"/>
                    </a:ext>
                  </a:extLst>
                </p:cNvPr>
                <p:cNvPicPr/>
                <p:nvPr/>
              </p:nvPicPr>
              <p:blipFill>
                <a:blip r:embed="rId16"/>
                <a:stretch>
                  <a:fillRect/>
                </a:stretch>
              </p:blipFill>
              <p:spPr>
                <a:xfrm>
                  <a:off x="7247139" y="3068392"/>
                  <a:ext cx="2566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0469BE02-D12D-497D-892C-2EC603D4B1DB}"/>
                    </a:ext>
                  </a:extLst>
                </p14:cNvPr>
                <p14:cNvContentPartPr/>
                <p14:nvPr/>
              </p14:nvContentPartPr>
              <p14:xfrm>
                <a:off x="7223019" y="2861392"/>
                <a:ext cx="275400" cy="187200"/>
              </p14:xfrm>
            </p:contentPart>
          </mc:Choice>
          <mc:Fallback xmlns="">
            <p:pic>
              <p:nvPicPr>
                <p:cNvPr id="15" name="Ink 14">
                  <a:extLst>
                    <a:ext uri="{FF2B5EF4-FFF2-40B4-BE49-F238E27FC236}">
                      <a16:creationId xmlns:a16="http://schemas.microsoft.com/office/drawing/2014/main" id="{0469BE02-D12D-497D-892C-2EC603D4B1DB}"/>
                    </a:ext>
                  </a:extLst>
                </p:cNvPr>
                <p:cNvPicPr/>
                <p:nvPr/>
              </p:nvPicPr>
              <p:blipFill>
                <a:blip r:embed="rId18"/>
                <a:stretch>
                  <a:fillRect/>
                </a:stretch>
              </p:blipFill>
              <p:spPr>
                <a:xfrm>
                  <a:off x="7214019" y="2852392"/>
                  <a:ext cx="293040" cy="20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16" name="Ink 15">
                  <a:extLst>
                    <a:ext uri="{FF2B5EF4-FFF2-40B4-BE49-F238E27FC236}">
                      <a16:creationId xmlns:a16="http://schemas.microsoft.com/office/drawing/2014/main" id="{C77330FD-4C9E-2C9F-9080-A3AB5BE1213F}"/>
                    </a:ext>
                  </a:extLst>
                </p14:cNvPr>
                <p14:cNvContentPartPr/>
                <p14:nvPr/>
              </p14:nvContentPartPr>
              <p14:xfrm>
                <a:off x="7149939" y="3137872"/>
                <a:ext cx="341280" cy="325800"/>
              </p14:xfrm>
            </p:contentPart>
          </mc:Choice>
          <mc:Fallback xmlns="">
            <p:pic>
              <p:nvPicPr>
                <p:cNvPr id="16" name="Ink 15">
                  <a:extLst>
                    <a:ext uri="{FF2B5EF4-FFF2-40B4-BE49-F238E27FC236}">
                      <a16:creationId xmlns:a16="http://schemas.microsoft.com/office/drawing/2014/main" id="{C77330FD-4C9E-2C9F-9080-A3AB5BE1213F}"/>
                    </a:ext>
                  </a:extLst>
                </p:cNvPr>
                <p:cNvPicPr/>
                <p:nvPr/>
              </p:nvPicPr>
              <p:blipFill>
                <a:blip r:embed="rId20"/>
                <a:stretch>
                  <a:fillRect/>
                </a:stretch>
              </p:blipFill>
              <p:spPr>
                <a:xfrm>
                  <a:off x="7141299" y="3128872"/>
                  <a:ext cx="35892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B519976B-DDAF-1BDB-C4AA-9451F618E54C}"/>
                    </a:ext>
                  </a:extLst>
                </p14:cNvPr>
                <p14:cNvContentPartPr/>
                <p14:nvPr/>
              </p14:nvContentPartPr>
              <p14:xfrm>
                <a:off x="6819459" y="2965432"/>
                <a:ext cx="250920" cy="256320"/>
              </p14:xfrm>
            </p:contentPart>
          </mc:Choice>
          <mc:Fallback xmlns="">
            <p:pic>
              <p:nvPicPr>
                <p:cNvPr id="17" name="Ink 16">
                  <a:extLst>
                    <a:ext uri="{FF2B5EF4-FFF2-40B4-BE49-F238E27FC236}">
                      <a16:creationId xmlns:a16="http://schemas.microsoft.com/office/drawing/2014/main" id="{B519976B-DDAF-1BDB-C4AA-9451F618E54C}"/>
                    </a:ext>
                  </a:extLst>
                </p:cNvPr>
                <p:cNvPicPr/>
                <p:nvPr/>
              </p:nvPicPr>
              <p:blipFill>
                <a:blip r:embed="rId22"/>
                <a:stretch>
                  <a:fillRect/>
                </a:stretch>
              </p:blipFill>
              <p:spPr>
                <a:xfrm>
                  <a:off x="6810459" y="2956792"/>
                  <a:ext cx="2685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0F17C2E0-A33D-A6B1-CB06-CA2CAA28ED74}"/>
                    </a:ext>
                  </a:extLst>
                </p14:cNvPr>
                <p14:cNvContentPartPr/>
                <p14:nvPr/>
              </p14:nvContentPartPr>
              <p14:xfrm>
                <a:off x="7127259" y="3240472"/>
                <a:ext cx="153360" cy="187560"/>
              </p14:xfrm>
            </p:contentPart>
          </mc:Choice>
          <mc:Fallback xmlns="">
            <p:pic>
              <p:nvPicPr>
                <p:cNvPr id="18" name="Ink 17">
                  <a:extLst>
                    <a:ext uri="{FF2B5EF4-FFF2-40B4-BE49-F238E27FC236}">
                      <a16:creationId xmlns:a16="http://schemas.microsoft.com/office/drawing/2014/main" id="{0F17C2E0-A33D-A6B1-CB06-CA2CAA28ED74}"/>
                    </a:ext>
                  </a:extLst>
                </p:cNvPr>
                <p:cNvPicPr/>
                <p:nvPr/>
              </p:nvPicPr>
              <p:blipFill>
                <a:blip r:embed="rId24"/>
                <a:stretch>
                  <a:fillRect/>
                </a:stretch>
              </p:blipFill>
              <p:spPr>
                <a:xfrm>
                  <a:off x="7118259" y="3231472"/>
                  <a:ext cx="171000" cy="205200"/>
                </a:xfrm>
                <a:prstGeom prst="rect">
                  <a:avLst/>
                </a:prstGeom>
              </p:spPr>
            </p:pic>
          </mc:Fallback>
        </mc:AlternateContent>
        <p:grpSp>
          <p:nvGrpSpPr>
            <p:cNvPr id="21" name="Group 20">
              <a:extLst>
                <a:ext uri="{FF2B5EF4-FFF2-40B4-BE49-F238E27FC236}">
                  <a16:creationId xmlns:a16="http://schemas.microsoft.com/office/drawing/2014/main" id="{AE7FEC79-DF39-4F1C-B247-B16BCBC84577}"/>
                </a:ext>
              </a:extLst>
            </p:cNvPr>
            <p:cNvGrpSpPr/>
            <p:nvPr/>
          </p:nvGrpSpPr>
          <p:grpSpPr>
            <a:xfrm>
              <a:off x="7192419" y="3337672"/>
              <a:ext cx="69840" cy="130320"/>
              <a:chOff x="7192419" y="3337672"/>
              <a:chExt cx="69840" cy="130320"/>
            </a:xfrm>
          </p:grpSpPr>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20508F19-1C7F-7C85-443E-52700F407056}"/>
                      </a:ext>
                    </a:extLst>
                  </p14:cNvPr>
                  <p14:cNvContentPartPr/>
                  <p14:nvPr/>
                </p14:nvContentPartPr>
                <p14:xfrm>
                  <a:off x="7192419" y="3337672"/>
                  <a:ext cx="34920" cy="130320"/>
                </p14:xfrm>
              </p:contentPart>
            </mc:Choice>
            <mc:Fallback xmlns="">
              <p:pic>
                <p:nvPicPr>
                  <p:cNvPr id="19" name="Ink 18">
                    <a:extLst>
                      <a:ext uri="{FF2B5EF4-FFF2-40B4-BE49-F238E27FC236}">
                        <a16:creationId xmlns:a16="http://schemas.microsoft.com/office/drawing/2014/main" id="{20508F19-1C7F-7C85-443E-52700F407056}"/>
                      </a:ext>
                    </a:extLst>
                  </p:cNvPr>
                  <p:cNvPicPr/>
                  <p:nvPr/>
                </p:nvPicPr>
                <p:blipFill>
                  <a:blip r:embed="rId26"/>
                  <a:stretch>
                    <a:fillRect/>
                  </a:stretch>
                </p:blipFill>
                <p:spPr>
                  <a:xfrm>
                    <a:off x="7183419" y="3328672"/>
                    <a:ext cx="525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B12EA9D6-729B-339E-F8E7-08655F8192F3}"/>
                      </a:ext>
                    </a:extLst>
                  </p14:cNvPr>
                  <p14:cNvContentPartPr/>
                  <p14:nvPr/>
                </p14:nvContentPartPr>
                <p14:xfrm>
                  <a:off x="7231299" y="3342712"/>
                  <a:ext cx="30960" cy="2880"/>
                </p14:xfrm>
              </p:contentPart>
            </mc:Choice>
            <mc:Fallback xmlns="">
              <p:pic>
                <p:nvPicPr>
                  <p:cNvPr id="20" name="Ink 19">
                    <a:extLst>
                      <a:ext uri="{FF2B5EF4-FFF2-40B4-BE49-F238E27FC236}">
                        <a16:creationId xmlns:a16="http://schemas.microsoft.com/office/drawing/2014/main" id="{B12EA9D6-729B-339E-F8E7-08655F8192F3}"/>
                      </a:ext>
                    </a:extLst>
                  </p:cNvPr>
                  <p:cNvPicPr/>
                  <p:nvPr/>
                </p:nvPicPr>
                <p:blipFill>
                  <a:blip r:embed="rId28"/>
                  <a:stretch>
                    <a:fillRect/>
                  </a:stretch>
                </p:blipFill>
                <p:spPr>
                  <a:xfrm>
                    <a:off x="7222299" y="3334072"/>
                    <a:ext cx="48600" cy="20520"/>
                  </a:xfrm>
                  <a:prstGeom prst="rect">
                    <a:avLst/>
                  </a:prstGeom>
                </p:spPr>
              </p:pic>
            </mc:Fallback>
          </mc:AlternateContent>
        </p:grpSp>
      </p:gr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7DBA9-734A-358B-7EFF-0FD71744AC22}"/>
              </a:ext>
            </a:extLst>
          </p:cNvPr>
          <p:cNvSpPr>
            <a:spLocks noGrp="1"/>
          </p:cNvSpPr>
          <p:nvPr>
            <p:ph type="title"/>
          </p:nvPr>
        </p:nvSpPr>
        <p:spPr/>
        <p:txBody>
          <a:bodyPr/>
          <a:lstStyle/>
          <a:p>
            <a:r>
              <a:rPr lang="en-GB" dirty="0"/>
              <a:t>An self-attention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85DBF0-606D-747D-DCF8-A54BF8948ACA}"/>
                  </a:ext>
                </a:extLst>
              </p:cNvPr>
              <p:cNvSpPr>
                <a:spLocks noGrp="1"/>
              </p:cNvSpPr>
              <p:nvPr>
                <p:ph idx="1"/>
              </p:nvPr>
            </p:nvSpPr>
            <p:spPr/>
            <p:txBody>
              <a:bodyPr/>
              <a:lstStyle/>
              <a:p>
                <a:r>
                  <a:rPr lang="en-GB" dirty="0">
                    <a:effectLst/>
                  </a:rPr>
                  <a:t>A self-attention block </a:t>
                </a:r>
                <a14:m>
                  <m:oMath xmlns:m="http://schemas.openxmlformats.org/officeDocument/2006/math">
                    <m:r>
                      <a:rPr lang="en-GB" i="1" dirty="0" smtClean="0">
                        <a:effectLst/>
                        <a:latin typeface="Cambria Math" panose="02040503050406030204" pitchFamily="18" charset="0"/>
                      </a:rPr>
                      <m:t>𝑠𝑎</m:t>
                    </m:r>
                    <m:r>
                      <a:rPr lang="en-GB" i="1" dirty="0" smtClean="0">
                        <a:effectLst/>
                        <a:latin typeface="Cambria Math" panose="02040503050406030204" pitchFamily="18" charset="0"/>
                      </a:rPr>
                      <m:t>[•] </m:t>
                    </m:r>
                  </m:oMath>
                </a14:m>
                <a:r>
                  <a:rPr lang="en-GB" dirty="0">
                    <a:effectLst/>
                  </a:rPr>
                  <a:t>takes </a:t>
                </a:r>
                <a14:m>
                  <m:oMath xmlns:m="http://schemas.openxmlformats.org/officeDocument/2006/math">
                    <m:r>
                      <a:rPr lang="en-GB" i="1" dirty="0" smtClean="0">
                        <a:effectLst/>
                        <a:latin typeface="Cambria Math" panose="02040503050406030204" pitchFamily="18" charset="0"/>
                      </a:rPr>
                      <m:t>𝑁</m:t>
                    </m:r>
                  </m:oMath>
                </a14:m>
                <a:r>
                  <a:rPr lang="en-GB" dirty="0">
                    <a:effectLst/>
                  </a:rPr>
                  <a:t> inputs </a:t>
                </a:r>
                <a14:m>
                  <m:oMath xmlns:m="http://schemas.openxmlformats.org/officeDocument/2006/math">
                    <m:r>
                      <a:rPr lang="en-GB" i="1" dirty="0" smtClean="0">
                        <a:effectLst/>
                        <a:latin typeface="Cambria Math" panose="02040503050406030204" pitchFamily="18" charset="0"/>
                      </a:rPr>
                      <m:t>𝑥</m:t>
                    </m:r>
                    <m:r>
                      <a:rPr lang="en-GB" i="1" baseline="-25000" dirty="0" err="1" smtClean="0">
                        <a:effectLst/>
                        <a:latin typeface="Cambria Math" panose="02040503050406030204" pitchFamily="18" charset="0"/>
                      </a:rPr>
                      <m:t>𝑛</m:t>
                    </m:r>
                  </m:oMath>
                </a14:m>
                <a:r>
                  <a:rPr lang="en-GB" dirty="0">
                    <a:effectLst/>
                  </a:rPr>
                  <a:t>, each of dimension </a:t>
                </a:r>
                <a14:m>
                  <m:oMath xmlns:m="http://schemas.openxmlformats.org/officeDocument/2006/math">
                    <m:r>
                      <a:rPr lang="en-GB" i="1" dirty="0" smtClean="0">
                        <a:effectLst/>
                        <a:latin typeface="Cambria Math" panose="02040503050406030204" pitchFamily="18" charset="0"/>
                      </a:rPr>
                      <m:t>𝐷</m:t>
                    </m:r>
                    <m:r>
                      <a:rPr lang="en-GB" i="1" dirty="0" smtClean="0">
                        <a:effectLst/>
                        <a:latin typeface="Cambria Math" panose="02040503050406030204" pitchFamily="18" charset="0"/>
                      </a:rPr>
                      <m:t> × 1 </m:t>
                    </m:r>
                  </m:oMath>
                </a14:m>
                <a:r>
                  <a:rPr lang="en-GB" dirty="0">
                    <a:effectLst/>
                  </a:rPr>
                  <a:t>, and returns </a:t>
                </a:r>
                <a14:m>
                  <m:oMath xmlns:m="http://schemas.openxmlformats.org/officeDocument/2006/math">
                    <m:r>
                      <a:rPr lang="en-GB" i="1" dirty="0" smtClean="0">
                        <a:effectLst/>
                        <a:latin typeface="Cambria Math" panose="02040503050406030204" pitchFamily="18" charset="0"/>
                      </a:rPr>
                      <m:t>𝑁</m:t>
                    </m:r>
                  </m:oMath>
                </a14:m>
                <a:r>
                  <a:rPr lang="en-GB" dirty="0"/>
                  <a:t> </a:t>
                </a:r>
                <a:r>
                  <a:rPr lang="en-GB" dirty="0">
                    <a:effectLst/>
                  </a:rPr>
                  <a:t>output vectors of the same size. </a:t>
                </a:r>
              </a:p>
              <a:p>
                <a:r>
                  <a:rPr lang="en-GB" dirty="0">
                    <a:effectLst/>
                  </a:rPr>
                  <a:t>In the context of NLP, each of the inputs </a:t>
                </a:r>
                <a14:m>
                  <m:oMath xmlns:m="http://schemas.openxmlformats.org/officeDocument/2006/math">
                    <m:r>
                      <a:rPr lang="en-GB" i="1" dirty="0" smtClean="0">
                        <a:effectLst/>
                        <a:latin typeface="Cambria Math" panose="02040503050406030204" pitchFamily="18" charset="0"/>
                      </a:rPr>
                      <m:t>𝑥</m:t>
                    </m:r>
                    <m:r>
                      <a:rPr lang="en-GB" i="1" baseline="-25000" dirty="0" err="1" smtClean="0">
                        <a:effectLst/>
                        <a:latin typeface="Cambria Math" panose="02040503050406030204" pitchFamily="18" charset="0"/>
                      </a:rPr>
                      <m:t>𝑛</m:t>
                    </m:r>
                  </m:oMath>
                </a14:m>
                <a:r>
                  <a:rPr lang="en-GB" dirty="0">
                    <a:effectLst/>
                  </a:rPr>
                  <a:t> will represent a word or word fragment. </a:t>
                </a:r>
              </a:p>
              <a:p>
                <a:r>
                  <a:rPr lang="en-GB" dirty="0">
                    <a:effectLst/>
                  </a:rPr>
                  <a:t>First, a set of values are computed for each input:</a:t>
                </a:r>
              </a:p>
              <a:p>
                <a:endParaRPr lang="en-GB" dirty="0"/>
              </a:p>
              <a:p>
                <a:r>
                  <a:rPr lang="en-GB" dirty="0"/>
                  <a:t>where </a:t>
                </a:r>
                <a14:m>
                  <m:oMath xmlns:m="http://schemas.openxmlformats.org/officeDocument/2006/math">
                    <m:r>
                      <a:rPr lang="el-GR" i="1" dirty="0" smtClean="0">
                        <a:latin typeface="Cambria Math" panose="02040503050406030204" pitchFamily="18" charset="0"/>
                      </a:rPr>
                      <m:t>𝛽</m:t>
                    </m:r>
                    <m:r>
                      <a:rPr lang="en-GB" i="1" baseline="-25000" dirty="0">
                        <a:latin typeface="Cambria Math" panose="02040503050406030204" pitchFamily="18" charset="0"/>
                      </a:rPr>
                      <m:t>𝑣</m:t>
                    </m:r>
                  </m:oMath>
                </a14:m>
                <a:r>
                  <a:rPr lang="en-GB" dirty="0"/>
                  <a:t> and </a:t>
                </a:r>
                <a14:m>
                  <m:oMath xmlns:m="http://schemas.openxmlformats.org/officeDocument/2006/math">
                    <m:r>
                      <m:rPr>
                        <m:sty m:val="p"/>
                      </m:rPr>
                      <a:rPr lang="el-GR" i="0" dirty="0" smtClean="0">
                        <a:latin typeface="Cambria Math" panose="02040503050406030204" pitchFamily="18" charset="0"/>
                      </a:rPr>
                      <m:t>Ω</m:t>
                    </m:r>
                    <m:r>
                      <a:rPr lang="en-GB" i="1" baseline="-25000" dirty="0">
                        <a:latin typeface="Cambria Math" panose="02040503050406030204" pitchFamily="18" charset="0"/>
                      </a:rPr>
                      <m:t>𝑣</m:t>
                    </m:r>
                  </m:oMath>
                </a14:m>
                <a:r>
                  <a:rPr lang="en-GB" dirty="0"/>
                  <a:t> represent biases and weights, respectively. Then the n</a:t>
                </a:r>
                <a:r>
                  <a:rPr lang="en-GB" baseline="30000" dirty="0"/>
                  <a:t>th</a:t>
                </a:r>
                <a:r>
                  <a:rPr lang="en-GB" dirty="0"/>
                  <a:t> output </a:t>
                </a:r>
                <a14:m>
                  <m:oMath xmlns:m="http://schemas.openxmlformats.org/officeDocument/2006/math">
                    <m:r>
                      <a:rPr lang="en-GB" i="1" dirty="0" smtClean="0">
                        <a:latin typeface="Cambria Math" panose="02040503050406030204" pitchFamily="18" charset="0"/>
                      </a:rPr>
                      <m:t>𝑠𝑎</m:t>
                    </m:r>
                    <m:r>
                      <a:rPr lang="en-GB" i="1" dirty="0">
                        <a:latin typeface="Cambria Math" panose="02040503050406030204" pitchFamily="18" charset="0"/>
                      </a:rPr>
                      <m:t>[</m:t>
                    </m:r>
                    <m:r>
                      <a:rPr lang="en-GB" i="1" dirty="0" err="1">
                        <a:latin typeface="Cambria Math" panose="02040503050406030204" pitchFamily="18" charset="0"/>
                      </a:rPr>
                      <m:t>𝑥𝑛</m:t>
                    </m:r>
                    <m:r>
                      <a:rPr lang="en-GB" i="1" dirty="0">
                        <a:latin typeface="Cambria Math" panose="02040503050406030204" pitchFamily="18" charset="0"/>
                      </a:rPr>
                      <m:t>] </m:t>
                    </m:r>
                  </m:oMath>
                </a14:m>
                <a:r>
                  <a:rPr lang="en-GB" dirty="0"/>
                  <a:t>is a weighted sum of all the values </a:t>
                </a:r>
                <a:r>
                  <a:rPr lang="en-GB" dirty="0" err="1"/>
                  <a:t>v</a:t>
                </a:r>
                <a:r>
                  <a:rPr lang="en-GB" baseline="-25000" dirty="0" err="1"/>
                  <a:t>n</a:t>
                </a:r>
                <a:r>
                  <a:rPr lang="en-GB" dirty="0"/>
                  <a:t>:</a:t>
                </a: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0885DBF0-606D-747D-DCF8-A54BF8948ACA}"/>
                  </a:ext>
                </a:extLst>
              </p:cNvPr>
              <p:cNvSpPr>
                <a:spLocks noGrp="1" noRot="1" noChangeAspect="1" noMove="1" noResize="1" noEditPoints="1" noAdjustHandles="1" noChangeArrowheads="1" noChangeShapeType="1" noTextEdit="1"/>
              </p:cNvSpPr>
              <p:nvPr>
                <p:ph idx="1"/>
              </p:nvPr>
            </p:nvSpPr>
            <p:spPr>
              <a:blipFill>
                <a:blip r:embed="rId2"/>
                <a:stretch>
                  <a:fillRect l="-772" t="-1223" r="-154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62195A31-64A9-F98C-AD1D-D06B384BDB09}"/>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p:pic>
        <p:nvPicPr>
          <p:cNvPr id="7" name="Picture 6">
            <a:extLst>
              <a:ext uri="{FF2B5EF4-FFF2-40B4-BE49-F238E27FC236}">
                <a16:creationId xmlns:a16="http://schemas.microsoft.com/office/drawing/2014/main" id="{F4473CA0-9BE6-36BE-3A00-3D432FB53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2857500"/>
            <a:ext cx="2286000" cy="584200"/>
          </a:xfrm>
          <a:prstGeom prst="rect">
            <a:avLst/>
          </a:prstGeom>
        </p:spPr>
      </p:pic>
      <p:pic>
        <p:nvPicPr>
          <p:cNvPr id="9" name="Picture 8">
            <a:extLst>
              <a:ext uri="{FF2B5EF4-FFF2-40B4-BE49-F238E27FC236}">
                <a16:creationId xmlns:a16="http://schemas.microsoft.com/office/drawing/2014/main" id="{6563FC61-0BBD-FA5D-7FB3-1B0E29266E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7200" y="4289689"/>
            <a:ext cx="3149600" cy="736600"/>
          </a:xfrm>
          <a:prstGeom prst="rect">
            <a:avLst/>
          </a:prstGeom>
        </p:spPr>
      </p:pic>
      <p:sp>
        <p:nvSpPr>
          <p:cNvPr id="5" name="TextBox 4">
            <a:extLst>
              <a:ext uri="{FF2B5EF4-FFF2-40B4-BE49-F238E27FC236}">
                <a16:creationId xmlns:a16="http://schemas.microsoft.com/office/drawing/2014/main" id="{AFFEF73F-A7E4-A789-9A5A-5CD9E7252AF8}"/>
              </a:ext>
            </a:extLst>
          </p:cNvPr>
          <p:cNvSpPr txBox="1"/>
          <p:nvPr/>
        </p:nvSpPr>
        <p:spPr>
          <a:xfrm>
            <a:off x="683568" y="5328873"/>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p:spTree>
    <p:extLst>
      <p:ext uri="{BB962C8B-B14F-4D97-AF65-F5344CB8AC3E}">
        <p14:creationId xmlns:p14="http://schemas.microsoft.com/office/powerpoint/2010/main" val="628384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172C1-D934-90F5-1DF2-F8A0E1A6DF6C}"/>
              </a:ext>
            </a:extLst>
          </p:cNvPr>
          <p:cNvSpPr>
            <a:spLocks noGrp="1"/>
          </p:cNvSpPr>
          <p:nvPr>
            <p:ph type="title"/>
          </p:nvPr>
        </p:nvSpPr>
        <p:spPr/>
        <p:txBody>
          <a:bodyPr/>
          <a:lstStyle/>
          <a:p>
            <a:r>
              <a:rPr lang="en-GB" dirty="0"/>
              <a:t>Self-attention</a:t>
            </a:r>
          </a:p>
        </p:txBody>
      </p:sp>
      <p:sp>
        <p:nvSpPr>
          <p:cNvPr id="3" name="Slide Number Placeholder 2">
            <a:extLst>
              <a:ext uri="{FF2B5EF4-FFF2-40B4-BE49-F238E27FC236}">
                <a16:creationId xmlns:a16="http://schemas.microsoft.com/office/drawing/2014/main" id="{978965F4-678D-3317-0CB5-83AE41C9787F}"/>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dirty="0"/>
          </a:p>
        </p:txBody>
      </p:sp>
      <p:pic>
        <p:nvPicPr>
          <p:cNvPr id="5" name="Picture 4" descr="Chart&#10;&#10;Description automatically generated">
            <a:extLst>
              <a:ext uri="{FF2B5EF4-FFF2-40B4-BE49-F238E27FC236}">
                <a16:creationId xmlns:a16="http://schemas.microsoft.com/office/drawing/2014/main" id="{03AFB6E3-4F61-750B-11B6-F0264DE51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26" y="1129308"/>
            <a:ext cx="8244074" cy="3168352"/>
          </a:xfrm>
          <a:prstGeom prst="rect">
            <a:avLst/>
          </a:prstGeom>
        </p:spPr>
      </p:pic>
      <p:sp>
        <p:nvSpPr>
          <p:cNvPr id="6" name="TextBox 5">
            <a:extLst>
              <a:ext uri="{FF2B5EF4-FFF2-40B4-BE49-F238E27FC236}">
                <a16:creationId xmlns:a16="http://schemas.microsoft.com/office/drawing/2014/main" id="{964FC0DB-49AB-A144-5A73-19037CBEB776}"/>
              </a:ext>
            </a:extLst>
          </p:cNvPr>
          <p:cNvSpPr txBox="1"/>
          <p:nvPr/>
        </p:nvSpPr>
        <p:spPr>
          <a:xfrm>
            <a:off x="683568" y="5328873"/>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p:spTree>
    <p:extLst>
      <p:ext uri="{BB962C8B-B14F-4D97-AF65-F5344CB8AC3E}">
        <p14:creationId xmlns:p14="http://schemas.microsoft.com/office/powerpoint/2010/main" val="2704657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C5F19-B945-AD51-2267-D01691A85170}"/>
              </a:ext>
            </a:extLst>
          </p:cNvPr>
          <p:cNvSpPr>
            <a:spLocks noGrp="1"/>
          </p:cNvSpPr>
          <p:nvPr>
            <p:ph type="title"/>
          </p:nvPr>
        </p:nvSpPr>
        <p:spPr/>
        <p:txBody>
          <a:bodyPr/>
          <a:lstStyle/>
          <a:p>
            <a:r>
              <a:rPr lang="en-GB" dirty="0"/>
              <a:t>Computing the weights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D4D5492-96A1-58C8-FC3A-5ADCB7D52FDB}"/>
                  </a:ext>
                </a:extLst>
              </p:cNvPr>
              <p:cNvSpPr>
                <a:spLocks noGrp="1"/>
              </p:cNvSpPr>
              <p:nvPr>
                <p:ph idx="1"/>
              </p:nvPr>
            </p:nvSpPr>
            <p:spPr/>
            <p:txBody>
              <a:bodyPr/>
              <a:lstStyle/>
              <a:p>
                <a:r>
                  <a:rPr lang="en-GB" dirty="0"/>
                  <a:t>T</a:t>
                </a:r>
                <a:r>
                  <a:rPr lang="en-GB" dirty="0">
                    <a:effectLst/>
                  </a:rPr>
                  <a:t>he same weights </a:t>
                </a:r>
                <a14:m>
                  <m:oMath xmlns:m="http://schemas.openxmlformats.org/officeDocument/2006/math">
                    <m:r>
                      <m:rPr>
                        <m:sty m:val="p"/>
                      </m:rPr>
                      <a:rPr lang="el-GR" i="0" dirty="0" smtClean="0">
                        <a:effectLst/>
                        <a:latin typeface="Cambria Math" panose="02040503050406030204" pitchFamily="18" charset="0"/>
                      </a:rPr>
                      <m:t>Ω</m:t>
                    </m:r>
                    <m:r>
                      <a:rPr lang="en-GB" i="1" baseline="-25000" dirty="0" smtClean="0">
                        <a:effectLst/>
                        <a:latin typeface="Cambria Math" panose="02040503050406030204" pitchFamily="18" charset="0"/>
                      </a:rPr>
                      <m:t>𝑣</m:t>
                    </m:r>
                    <m:r>
                      <a:rPr lang="en-GB" i="1" dirty="0" smtClean="0">
                        <a:effectLst/>
                        <a:latin typeface="Cambria Math" panose="02040503050406030204" pitchFamily="18" charset="0"/>
                      </a:rPr>
                      <m:t>∈ </m:t>
                    </m:r>
                    <m:r>
                      <a:rPr lang="en-GB" i="1" dirty="0" err="1" smtClean="0">
                        <a:effectLst/>
                        <a:latin typeface="Cambria Math" panose="02040503050406030204" pitchFamily="18" charset="0"/>
                      </a:rPr>
                      <m:t>𝑅</m:t>
                    </m:r>
                    <m:r>
                      <a:rPr lang="en-GB" i="1" baseline="30000" dirty="0" err="1" smtClean="0">
                        <a:effectLst/>
                        <a:latin typeface="Cambria Math" panose="02040503050406030204" pitchFamily="18" charset="0"/>
                      </a:rPr>
                      <m:t>𝐷</m:t>
                    </m:r>
                    <m:r>
                      <a:rPr lang="en-GB" i="1" baseline="30000" dirty="0" smtClean="0">
                        <a:effectLst/>
                        <a:latin typeface="Cambria Math" panose="02040503050406030204" pitchFamily="18" charset="0"/>
                        <a:ea typeface="Cambria Math" panose="02040503050406030204" pitchFamily="18" charset="0"/>
                      </a:rPr>
                      <m:t>×</m:t>
                    </m:r>
                    <m:r>
                      <a:rPr lang="en-GB" i="1" baseline="30000" dirty="0" err="1" smtClean="0">
                        <a:effectLst/>
                        <a:latin typeface="Cambria Math" panose="02040503050406030204" pitchFamily="18" charset="0"/>
                      </a:rPr>
                      <m:t>𝐷</m:t>
                    </m:r>
                    <m:r>
                      <a:rPr lang="en-GB" i="1" dirty="0" smtClean="0">
                        <a:effectLst/>
                        <a:latin typeface="Cambria Math" panose="02040503050406030204" pitchFamily="18" charset="0"/>
                      </a:rPr>
                      <m:t> </m:t>
                    </m:r>
                  </m:oMath>
                </a14:m>
                <a:r>
                  <a:rPr lang="en-GB" dirty="0">
                    <a:effectLst/>
                  </a:rPr>
                  <a:t>and biases </a:t>
                </a:r>
                <a14:m>
                  <m:oMath xmlns:m="http://schemas.openxmlformats.org/officeDocument/2006/math">
                    <m:r>
                      <a:rPr lang="el-GR" i="1" dirty="0" smtClean="0">
                        <a:effectLst/>
                        <a:latin typeface="Cambria Math" panose="02040503050406030204" pitchFamily="18" charset="0"/>
                      </a:rPr>
                      <m:t>𝛽</m:t>
                    </m:r>
                    <m:r>
                      <a:rPr lang="en-GB" i="1" baseline="-25000" dirty="0" smtClean="0">
                        <a:effectLst/>
                        <a:latin typeface="Cambria Math" panose="02040503050406030204" pitchFamily="18" charset="0"/>
                      </a:rPr>
                      <m:t>𝑣</m:t>
                    </m:r>
                    <m:r>
                      <a:rPr lang="en-GB" i="1" dirty="0" smtClean="0">
                        <a:effectLst/>
                        <a:latin typeface="Cambria Math" panose="02040503050406030204" pitchFamily="18" charset="0"/>
                      </a:rPr>
                      <m:t>∈ </m:t>
                    </m:r>
                    <m:r>
                      <a:rPr lang="en-GB" i="1" dirty="0">
                        <a:latin typeface="Cambria Math" panose="02040503050406030204" pitchFamily="18" charset="0"/>
                      </a:rPr>
                      <m:t>𝑅</m:t>
                    </m:r>
                    <m:r>
                      <a:rPr lang="en-GB" i="1" baseline="30000" dirty="0" err="1">
                        <a:latin typeface="Cambria Math" panose="02040503050406030204" pitchFamily="18" charset="0"/>
                      </a:rPr>
                      <m:t>𝐷</m:t>
                    </m:r>
                    <m:r>
                      <a:rPr lang="en-GB" i="1" dirty="0" smtClean="0">
                        <a:effectLst/>
                        <a:latin typeface="Cambria Math" panose="02040503050406030204" pitchFamily="18" charset="0"/>
                      </a:rPr>
                      <m:t> </m:t>
                    </m:r>
                  </m:oMath>
                </a14:m>
                <a:r>
                  <a:rPr lang="en-GB" dirty="0">
                    <a:effectLst/>
                  </a:rPr>
                  <a:t>are applied to each input </a:t>
                </a:r>
                <a14:m>
                  <m:oMath xmlns:m="http://schemas.openxmlformats.org/officeDocument/2006/math">
                    <m:r>
                      <a:rPr lang="en-GB" i="1" dirty="0" smtClean="0">
                        <a:effectLst/>
                        <a:latin typeface="Cambria Math" panose="02040503050406030204" pitchFamily="18" charset="0"/>
                      </a:rPr>
                      <m:t>𝑥</m:t>
                    </m:r>
                    <m:r>
                      <a:rPr lang="en-GB" i="1" baseline="-25000" dirty="0" err="1" smtClean="0">
                        <a:effectLst/>
                        <a:latin typeface="Cambria Math" panose="02040503050406030204" pitchFamily="18" charset="0"/>
                      </a:rPr>
                      <m:t>𝑛</m:t>
                    </m:r>
                    <m:r>
                      <a:rPr lang="en-GB" i="1" dirty="0" smtClean="0">
                        <a:effectLst/>
                        <a:latin typeface="Cambria Math" panose="02040503050406030204" pitchFamily="18" charset="0"/>
                      </a:rPr>
                      <m:t> ∈ </m:t>
                    </m:r>
                    <m:r>
                      <a:rPr lang="en-GB" i="1" dirty="0">
                        <a:latin typeface="Cambria Math" panose="02040503050406030204" pitchFamily="18" charset="0"/>
                      </a:rPr>
                      <m:t>𝑅</m:t>
                    </m:r>
                    <m:r>
                      <a:rPr lang="en-GB" i="1" baseline="30000" dirty="0" err="1">
                        <a:latin typeface="Cambria Math" panose="02040503050406030204" pitchFamily="18" charset="0"/>
                      </a:rPr>
                      <m:t>𝐷</m:t>
                    </m:r>
                  </m:oMath>
                </a14:m>
                <a:r>
                  <a:rPr lang="en-GB" dirty="0">
                    <a:effectLst/>
                  </a:rPr>
                  <a:t>. </a:t>
                </a:r>
              </a:p>
              <a:p>
                <a:r>
                  <a:rPr lang="en-GB" dirty="0">
                    <a:effectLst/>
                  </a:rPr>
                  <a:t>This computation scales linearly with the sequence length </a:t>
                </a:r>
                <a14:m>
                  <m:oMath xmlns:m="http://schemas.openxmlformats.org/officeDocument/2006/math">
                    <m:r>
                      <a:rPr lang="en-GB" i="1" dirty="0" smtClean="0">
                        <a:effectLst/>
                        <a:latin typeface="Cambria Math" panose="02040503050406030204" pitchFamily="18" charset="0"/>
                      </a:rPr>
                      <m:t>𝑁</m:t>
                    </m:r>
                  </m:oMath>
                </a14:m>
                <a:r>
                  <a:rPr lang="en-GB" dirty="0">
                    <a:effectLst/>
                  </a:rPr>
                  <a:t>, so it requires fewer parameters than a fully connected network relating all </a:t>
                </a:r>
                <a14:m>
                  <m:oMath xmlns:m="http://schemas.openxmlformats.org/officeDocument/2006/math">
                    <m:r>
                      <a:rPr lang="en-GB" i="1" dirty="0" smtClean="0">
                        <a:effectLst/>
                        <a:latin typeface="Cambria Math" panose="02040503050406030204" pitchFamily="18" charset="0"/>
                      </a:rPr>
                      <m:t>𝐷𝑁</m:t>
                    </m:r>
                  </m:oMath>
                </a14:m>
                <a:r>
                  <a:rPr lang="en-GB" dirty="0">
                    <a:effectLst/>
                  </a:rPr>
                  <a:t> inputs to all </a:t>
                </a:r>
                <a14:m>
                  <m:oMath xmlns:m="http://schemas.openxmlformats.org/officeDocument/2006/math">
                    <m:r>
                      <a:rPr lang="en-GB" i="1" dirty="0" smtClean="0">
                        <a:effectLst/>
                        <a:latin typeface="Cambria Math" panose="02040503050406030204" pitchFamily="18" charset="0"/>
                      </a:rPr>
                      <m:t>𝐷𝑁</m:t>
                    </m:r>
                  </m:oMath>
                </a14:m>
                <a:r>
                  <a:rPr lang="en-GB" dirty="0">
                    <a:effectLst/>
                  </a:rPr>
                  <a:t> outputs. </a:t>
                </a:r>
              </a:p>
              <a:p>
                <a:r>
                  <a:rPr lang="en-GB" dirty="0">
                    <a:effectLst/>
                  </a:rPr>
                  <a:t>The value computation can be viewed as a sparse matrix operation with shared parameters.</a:t>
                </a:r>
              </a:p>
              <a:p>
                <a:endParaRPr lang="en-GB" dirty="0"/>
              </a:p>
            </p:txBody>
          </p:sp>
        </mc:Choice>
        <mc:Fallback>
          <p:sp>
            <p:nvSpPr>
              <p:cNvPr id="3" name="Content Placeholder 2">
                <a:extLst>
                  <a:ext uri="{FF2B5EF4-FFF2-40B4-BE49-F238E27FC236}">
                    <a16:creationId xmlns:a16="http://schemas.microsoft.com/office/drawing/2014/main" id="{5D4D5492-96A1-58C8-FC3A-5ADCB7D52FDB}"/>
                  </a:ext>
                </a:extLst>
              </p:cNvPr>
              <p:cNvSpPr>
                <a:spLocks noGrp="1" noRot="1" noChangeAspect="1" noMove="1" noResize="1" noEditPoints="1" noAdjustHandles="1" noChangeArrowheads="1" noChangeShapeType="1" noTextEdit="1"/>
              </p:cNvSpPr>
              <p:nvPr>
                <p:ph idx="1"/>
              </p:nvPr>
            </p:nvSpPr>
            <p:spPr>
              <a:blipFill>
                <a:blip r:embed="rId2"/>
                <a:stretch>
                  <a:fillRect l="-772" t="-1223" r="-154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F6BE3667-E71C-E537-40AC-13EDBC24D5A0}"/>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spTree>
    <p:extLst>
      <p:ext uri="{BB962C8B-B14F-4D97-AF65-F5344CB8AC3E}">
        <p14:creationId xmlns:p14="http://schemas.microsoft.com/office/powerpoint/2010/main" val="2587646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A9A5E21-AFBB-4E5C-C486-5892DE5EA324}"/>
                  </a:ext>
                </a:extLst>
              </p:cNvPr>
              <p:cNvSpPr>
                <a:spLocks noGrp="1"/>
              </p:cNvSpPr>
              <p:nvPr>
                <p:ph type="title"/>
              </p:nvPr>
            </p:nvSpPr>
            <p:spPr/>
            <p:txBody>
              <a:bodyPr/>
              <a:lstStyle/>
              <a:p>
                <a:r>
                  <a:rPr lang="en-GB" dirty="0"/>
                  <a:t>Self-attention for N=3 inputs </a:t>
                </a:r>
                <a14:m>
                  <m:oMath xmlns:m="http://schemas.openxmlformats.org/officeDocument/2006/math">
                    <m:r>
                      <a:rPr lang="en-GB" i="1" dirty="0" smtClean="0">
                        <a:latin typeface="Cambria Math" panose="02040503050406030204" pitchFamily="18" charset="0"/>
                      </a:rPr>
                      <m:t>𝑥</m:t>
                    </m:r>
                    <m:r>
                      <a:rPr lang="en-GB" i="1" baseline="-25000" dirty="0" err="1" smtClean="0">
                        <a:latin typeface="Cambria Math" panose="02040503050406030204" pitchFamily="18" charset="0"/>
                      </a:rPr>
                      <m:t>𝑛</m:t>
                    </m:r>
                  </m:oMath>
                </a14:m>
                <a:endParaRPr lang="en-GB" baseline="-25000" dirty="0"/>
              </a:p>
            </p:txBody>
          </p:sp>
        </mc:Choice>
        <mc:Fallback xmlns="">
          <p:sp>
            <p:nvSpPr>
              <p:cNvPr id="2" name="Title 1">
                <a:extLst>
                  <a:ext uri="{FF2B5EF4-FFF2-40B4-BE49-F238E27FC236}">
                    <a16:creationId xmlns:a16="http://schemas.microsoft.com/office/drawing/2014/main" id="{3A9A5E21-AFBB-4E5C-C486-5892DE5EA324}"/>
                  </a:ext>
                </a:extLst>
              </p:cNvPr>
              <p:cNvSpPr>
                <a:spLocks noGrp="1" noRot="1" noChangeAspect="1" noMove="1" noResize="1" noEditPoints="1" noAdjustHandles="1" noChangeArrowheads="1" noChangeShapeType="1" noTextEdit="1"/>
              </p:cNvSpPr>
              <p:nvPr>
                <p:ph type="title"/>
              </p:nvPr>
            </p:nvSpPr>
            <p:spPr>
              <a:blipFill>
                <a:blip r:embed="rId2"/>
                <a:stretch>
                  <a:fillRect l="-1235"/>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EF8F29C1-DF34-C4E0-411F-9632A211F6DF}"/>
              </a:ext>
            </a:extLst>
          </p:cNvPr>
          <p:cNvSpPr>
            <a:spLocks noGrp="1"/>
          </p:cNvSpPr>
          <p:nvPr>
            <p:ph type="sldNum" sz="quarter" idx="12"/>
          </p:nvPr>
        </p:nvSpPr>
        <p:spPr/>
        <p:txBody>
          <a:bodyPr/>
          <a:lstStyle/>
          <a:p>
            <a:fld id="{BB98F552-A29D-2D4E-8192-F20670493719}" type="slidenum">
              <a:rPr lang="en-GB" altLang="en-US" smtClean="0"/>
              <a:pPr/>
              <a:t>13</a:t>
            </a:fld>
            <a:endParaRPr lang="en-GB" altLang="en-US" dirty="0"/>
          </a:p>
        </p:txBody>
      </p:sp>
      <p:pic>
        <p:nvPicPr>
          <p:cNvPr id="5" name="Picture 4" descr="Chart, scatter chart&#10;&#10;Description automatically generated">
            <a:extLst>
              <a:ext uri="{FF2B5EF4-FFF2-40B4-BE49-F238E27FC236}">
                <a16:creationId xmlns:a16="http://schemas.microsoft.com/office/drawing/2014/main" id="{1DF31B97-69C2-1A11-4CBB-FC07CAED8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12797"/>
            <a:ext cx="7772400" cy="3089406"/>
          </a:xfrm>
          <a:prstGeom prst="rect">
            <a:avLst/>
          </a:prstGeom>
        </p:spPr>
      </p:pic>
      <p:sp>
        <p:nvSpPr>
          <p:cNvPr id="4" name="TextBox 3">
            <a:extLst>
              <a:ext uri="{FF2B5EF4-FFF2-40B4-BE49-F238E27FC236}">
                <a16:creationId xmlns:a16="http://schemas.microsoft.com/office/drawing/2014/main" id="{6EB9383B-4CDB-2AC4-7233-711DAB2E4BF7}"/>
              </a:ext>
            </a:extLst>
          </p:cNvPr>
          <p:cNvSpPr txBox="1"/>
          <p:nvPr/>
        </p:nvSpPr>
        <p:spPr>
          <a:xfrm>
            <a:off x="683568" y="5328873"/>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p:spTree>
    <p:extLst>
      <p:ext uri="{BB962C8B-B14F-4D97-AF65-F5344CB8AC3E}">
        <p14:creationId xmlns:p14="http://schemas.microsoft.com/office/powerpoint/2010/main" val="1834017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8DB06-6AEB-A871-BC2D-7F8F1FFCDF53}"/>
              </a:ext>
            </a:extLst>
          </p:cNvPr>
          <p:cNvSpPr>
            <a:spLocks noGrp="1"/>
          </p:cNvSpPr>
          <p:nvPr>
            <p:ph type="title"/>
          </p:nvPr>
        </p:nvSpPr>
        <p:spPr/>
        <p:txBody>
          <a:bodyPr/>
          <a:lstStyle/>
          <a:p>
            <a:r>
              <a:rPr lang="en-GB" dirty="0"/>
              <a:t>Computing attention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675B8B-1C73-9975-A170-5C94518A3FD0}"/>
                  </a:ext>
                </a:extLst>
              </p:cNvPr>
              <p:cNvSpPr>
                <a:spLocks noGrp="1"/>
              </p:cNvSpPr>
              <p:nvPr>
                <p:ph idx="1"/>
              </p:nvPr>
            </p:nvSpPr>
            <p:spPr/>
            <p:txBody>
              <a:bodyPr/>
              <a:lstStyle/>
              <a:p>
                <a:r>
                  <a:rPr lang="en-GB" dirty="0">
                    <a:effectLst/>
                  </a:rPr>
                  <a:t>To compute the attention, we apply two more linear transformations to the inputs:</a:t>
                </a:r>
              </a:p>
              <a:p>
                <a:endParaRPr lang="en-GB" dirty="0"/>
              </a:p>
              <a:p>
                <a:endParaRPr lang="en-GB" dirty="0">
                  <a:effectLst/>
                </a:endParaRPr>
              </a:p>
              <a:p>
                <a:r>
                  <a:rPr lang="en-GB" dirty="0">
                    <a:effectLst/>
                  </a:rPr>
                  <a:t>where </a:t>
                </a:r>
                <a14:m>
                  <m:oMath xmlns:m="http://schemas.openxmlformats.org/officeDocument/2006/math">
                    <m:r>
                      <a:rPr lang="en-GB" i="1" dirty="0" smtClean="0">
                        <a:effectLst/>
                        <a:latin typeface="Cambria Math" panose="02040503050406030204" pitchFamily="18" charset="0"/>
                      </a:rPr>
                      <m:t>𝑞</m:t>
                    </m:r>
                    <m:r>
                      <a:rPr lang="en-GB" i="1" baseline="-25000" dirty="0" err="1" smtClean="0">
                        <a:effectLst/>
                        <a:latin typeface="Cambria Math" panose="02040503050406030204" pitchFamily="18" charset="0"/>
                      </a:rPr>
                      <m:t>𝑛</m:t>
                    </m:r>
                  </m:oMath>
                </a14:m>
                <a:r>
                  <a:rPr lang="en-GB" dirty="0">
                    <a:effectLst/>
                  </a:rPr>
                  <a:t> and </a:t>
                </a:r>
                <a14:m>
                  <m:oMath xmlns:m="http://schemas.openxmlformats.org/officeDocument/2006/math">
                    <m:r>
                      <a:rPr lang="en-GB" i="1" dirty="0" smtClean="0">
                        <a:effectLst/>
                        <a:latin typeface="Cambria Math" panose="02040503050406030204" pitchFamily="18" charset="0"/>
                      </a:rPr>
                      <m:t>𝑘</m:t>
                    </m:r>
                    <m:r>
                      <a:rPr lang="en-GB" i="1" baseline="-25000" dirty="0" smtClean="0">
                        <a:effectLst/>
                        <a:latin typeface="Cambria Math" panose="02040503050406030204" pitchFamily="18" charset="0"/>
                      </a:rPr>
                      <m:t>𝑘</m:t>
                    </m:r>
                  </m:oMath>
                </a14:m>
                <a:r>
                  <a:rPr lang="en-GB" dirty="0">
                    <a:effectLst/>
                  </a:rPr>
                  <a:t> are referred to as queries and keys, respectively. Then we compute dot </a:t>
                </a:r>
                <a:r>
                  <a:rPr lang="en-GB" dirty="0"/>
                  <a:t>products between the queries and keys and pass the results through a </a:t>
                </a:r>
                <a:r>
                  <a:rPr lang="en-GB" dirty="0" err="1"/>
                  <a:t>softmax</a:t>
                </a:r>
                <a:r>
                  <a:rPr lang="en-GB" dirty="0"/>
                  <a:t> function.</a:t>
                </a:r>
              </a:p>
              <a:p>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FE675B8B-1C73-9975-A170-5C94518A3FD0}"/>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652D492-21A5-ED17-83F3-B948DAFFCEB5}"/>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pic>
        <p:nvPicPr>
          <p:cNvPr id="6" name="Picture 5" descr="Schematic&#10;&#10;Description automatically generated with low confidence">
            <a:extLst>
              <a:ext uri="{FF2B5EF4-FFF2-40B4-BE49-F238E27FC236}">
                <a16:creationId xmlns:a16="http://schemas.microsoft.com/office/drawing/2014/main" id="{5BA317E4-F143-70FF-4C1D-949CCE264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1705372"/>
            <a:ext cx="2673970" cy="1001407"/>
          </a:xfrm>
          <a:prstGeom prst="rect">
            <a:avLst/>
          </a:prstGeom>
        </p:spPr>
      </p:pic>
      <p:pic>
        <p:nvPicPr>
          <p:cNvPr id="8" name="Picture 7" descr="Text&#10;&#10;Description automatically generated">
            <a:extLst>
              <a:ext uri="{FF2B5EF4-FFF2-40B4-BE49-F238E27FC236}">
                <a16:creationId xmlns:a16="http://schemas.microsoft.com/office/drawing/2014/main" id="{60D2B642-98AE-F39E-999A-242753856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4562" y="3804292"/>
            <a:ext cx="4022452" cy="1520448"/>
          </a:xfrm>
          <a:prstGeom prst="rect">
            <a:avLst/>
          </a:prstGeom>
        </p:spPr>
      </p:pic>
    </p:spTree>
    <p:extLst>
      <p:ext uri="{BB962C8B-B14F-4D97-AF65-F5344CB8AC3E}">
        <p14:creationId xmlns:p14="http://schemas.microsoft.com/office/powerpoint/2010/main" val="3150541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CB225-CD16-6F4B-96E2-770D8EAC4001}"/>
              </a:ext>
            </a:extLst>
          </p:cNvPr>
          <p:cNvSpPr>
            <a:spLocks noGrp="1"/>
          </p:cNvSpPr>
          <p:nvPr>
            <p:ph type="title"/>
          </p:nvPr>
        </p:nvSpPr>
        <p:spPr/>
        <p:txBody>
          <a:bodyPr/>
          <a:lstStyle/>
          <a:p>
            <a:r>
              <a:rPr lang="en-GB" dirty="0"/>
              <a:t>Attention Cues in Biology</a:t>
            </a:r>
          </a:p>
        </p:txBody>
      </p:sp>
      <p:sp>
        <p:nvSpPr>
          <p:cNvPr id="3" name="Slide Number Placeholder 2">
            <a:extLst>
              <a:ext uri="{FF2B5EF4-FFF2-40B4-BE49-F238E27FC236}">
                <a16:creationId xmlns:a16="http://schemas.microsoft.com/office/drawing/2014/main" id="{D24E34E8-3DF1-1846-BF84-C149E8C40109}"/>
              </a:ext>
            </a:extLst>
          </p:cNvPr>
          <p:cNvSpPr>
            <a:spLocks noGrp="1"/>
          </p:cNvSpPr>
          <p:nvPr>
            <p:ph type="sldNum" sz="quarter" idx="12"/>
          </p:nvPr>
        </p:nvSpPr>
        <p:spPr/>
        <p:txBody>
          <a:bodyPr/>
          <a:lstStyle/>
          <a:p>
            <a:fld id="{BB98F552-A29D-2D4E-8192-F20670493719}" type="slidenum">
              <a:rPr lang="en-GB" altLang="en-US" smtClean="0"/>
              <a:pPr/>
              <a:t>15</a:t>
            </a:fld>
            <a:endParaRPr lang="en-GB" altLang="en-US"/>
          </a:p>
        </p:txBody>
      </p:sp>
      <p:sp>
        <p:nvSpPr>
          <p:cNvPr id="4" name="Rectangle 3">
            <a:extLst>
              <a:ext uri="{FF2B5EF4-FFF2-40B4-BE49-F238E27FC236}">
                <a16:creationId xmlns:a16="http://schemas.microsoft.com/office/drawing/2014/main" id="{828A4AC5-4190-0A4D-AEAC-BA04033EE826}"/>
              </a:ext>
            </a:extLst>
          </p:cNvPr>
          <p:cNvSpPr/>
          <p:nvPr/>
        </p:nvSpPr>
        <p:spPr>
          <a:xfrm>
            <a:off x="457200" y="5307507"/>
            <a:ext cx="4845327" cy="271934"/>
          </a:xfrm>
          <a:prstGeom prst="rect">
            <a:avLst/>
          </a:prstGeom>
        </p:spPr>
        <p:txBody>
          <a:bodyPr wrap="square">
            <a:spAutoFit/>
          </a:bodyPr>
          <a:lstStyle/>
          <a:p>
            <a:r>
              <a:rPr lang="en-GB" sz="1167" dirty="0">
                <a:latin typeface="Gill Sans MT" panose="020B0502020104020203" pitchFamily="34" charset="77"/>
              </a:rPr>
              <a:t>https://d2l.ai/</a:t>
            </a:r>
            <a:r>
              <a:rPr lang="en-GB" sz="1167" dirty="0" err="1">
                <a:latin typeface="Gill Sans MT" panose="020B0502020104020203" pitchFamily="34" charset="77"/>
              </a:rPr>
              <a:t>chapter_attention</a:t>
            </a:r>
            <a:r>
              <a:rPr lang="en-GB" sz="1167" dirty="0">
                <a:latin typeface="Gill Sans MT" panose="020B0502020104020203" pitchFamily="34" charset="77"/>
              </a:rPr>
              <a:t>-mechanisms/attention-</a:t>
            </a:r>
            <a:r>
              <a:rPr lang="en-GB" sz="1167" dirty="0" err="1">
                <a:latin typeface="Gill Sans MT" panose="020B0502020104020203" pitchFamily="34" charset="77"/>
              </a:rPr>
              <a:t>cues.html</a:t>
            </a:r>
            <a:endParaRPr lang="en-GB" sz="1167" dirty="0">
              <a:latin typeface="Gill Sans MT" panose="020B0502020104020203" pitchFamily="34" charset="77"/>
            </a:endParaRPr>
          </a:p>
        </p:txBody>
      </p:sp>
      <p:sp>
        <p:nvSpPr>
          <p:cNvPr id="7" name="Rectangle 6">
            <a:extLst>
              <a:ext uri="{FF2B5EF4-FFF2-40B4-BE49-F238E27FC236}">
                <a16:creationId xmlns:a16="http://schemas.microsoft.com/office/drawing/2014/main" id="{7CAB1281-D280-C245-BE01-D44C60D8D57F}"/>
              </a:ext>
            </a:extLst>
          </p:cNvPr>
          <p:cNvSpPr/>
          <p:nvPr/>
        </p:nvSpPr>
        <p:spPr>
          <a:xfrm>
            <a:off x="395536" y="4168232"/>
            <a:ext cx="8424935" cy="646331"/>
          </a:xfrm>
          <a:prstGeom prst="rect">
            <a:avLst/>
          </a:prstGeom>
        </p:spPr>
        <p:txBody>
          <a:bodyPr wrap="square">
            <a:spAutoFit/>
          </a:bodyPr>
          <a:lstStyle/>
          <a:p>
            <a:r>
              <a:rPr lang="en-GB" dirty="0">
                <a:latin typeface="Gill Sans MT" panose="020B0502020104020203" pitchFamily="34" charset="77"/>
              </a:rPr>
              <a:t>Using the nonvolitional cue based on saliency (red cup, non-paper), attention is involuntarily directed to the coffee.</a:t>
            </a:r>
          </a:p>
        </p:txBody>
      </p:sp>
      <p:pic>
        <p:nvPicPr>
          <p:cNvPr id="9" name="Graphic 8">
            <a:extLst>
              <a:ext uri="{FF2B5EF4-FFF2-40B4-BE49-F238E27FC236}">
                <a16:creationId xmlns:a16="http://schemas.microsoft.com/office/drawing/2014/main" id="{44FDDC67-C527-F245-AFC5-507D9F99EC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835" y="1057300"/>
            <a:ext cx="4003890" cy="2695886"/>
          </a:xfrm>
          <a:prstGeom prst="rect">
            <a:avLst/>
          </a:prstGeom>
        </p:spPr>
      </p:pic>
    </p:spTree>
    <p:extLst>
      <p:ext uri="{BB962C8B-B14F-4D97-AF65-F5344CB8AC3E}">
        <p14:creationId xmlns:p14="http://schemas.microsoft.com/office/powerpoint/2010/main" val="2130590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0A3B1-1785-1440-8874-1A4FC9F4AED8}"/>
              </a:ext>
            </a:extLst>
          </p:cNvPr>
          <p:cNvSpPr>
            <a:spLocks noGrp="1"/>
          </p:cNvSpPr>
          <p:nvPr>
            <p:ph type="title"/>
          </p:nvPr>
        </p:nvSpPr>
        <p:spPr/>
        <p:txBody>
          <a:bodyPr/>
          <a:lstStyle/>
          <a:p>
            <a:r>
              <a:rPr lang="en-GB" dirty="0"/>
              <a:t>Attention Cues in Biology</a:t>
            </a:r>
          </a:p>
        </p:txBody>
      </p:sp>
      <p:sp>
        <p:nvSpPr>
          <p:cNvPr id="3" name="Slide Number Placeholder 2">
            <a:extLst>
              <a:ext uri="{FF2B5EF4-FFF2-40B4-BE49-F238E27FC236}">
                <a16:creationId xmlns:a16="http://schemas.microsoft.com/office/drawing/2014/main" id="{B3EEF169-375D-B145-91D2-73BBBF2B76E8}"/>
              </a:ext>
            </a:extLst>
          </p:cNvPr>
          <p:cNvSpPr>
            <a:spLocks noGrp="1"/>
          </p:cNvSpPr>
          <p:nvPr>
            <p:ph type="sldNum" sz="quarter" idx="12"/>
          </p:nvPr>
        </p:nvSpPr>
        <p:spPr/>
        <p:txBody>
          <a:bodyPr/>
          <a:lstStyle/>
          <a:p>
            <a:fld id="{BB98F552-A29D-2D4E-8192-F20670493719}" type="slidenum">
              <a:rPr lang="en-GB" altLang="en-US" smtClean="0"/>
              <a:pPr/>
              <a:t>16</a:t>
            </a:fld>
            <a:endParaRPr lang="en-GB" altLang="en-US"/>
          </a:p>
        </p:txBody>
      </p:sp>
      <p:pic>
        <p:nvPicPr>
          <p:cNvPr id="5" name="Graphic 4">
            <a:extLst>
              <a:ext uri="{FF2B5EF4-FFF2-40B4-BE49-F238E27FC236}">
                <a16:creationId xmlns:a16="http://schemas.microsoft.com/office/drawing/2014/main" id="{CFAE6C7B-212D-024B-99E3-6F6BBA4E91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75656" y="1020398"/>
            <a:ext cx="4392488" cy="3242850"/>
          </a:xfrm>
          <a:prstGeom prst="rect">
            <a:avLst/>
          </a:prstGeom>
        </p:spPr>
      </p:pic>
      <p:sp>
        <p:nvSpPr>
          <p:cNvPr id="6" name="Rectangle 5">
            <a:extLst>
              <a:ext uri="{FF2B5EF4-FFF2-40B4-BE49-F238E27FC236}">
                <a16:creationId xmlns:a16="http://schemas.microsoft.com/office/drawing/2014/main" id="{229A6E99-0604-A44F-937F-A9EAE5845AF7}"/>
              </a:ext>
            </a:extLst>
          </p:cNvPr>
          <p:cNvSpPr/>
          <p:nvPr/>
        </p:nvSpPr>
        <p:spPr>
          <a:xfrm>
            <a:off x="570384" y="4353635"/>
            <a:ext cx="8003231" cy="646331"/>
          </a:xfrm>
          <a:prstGeom prst="rect">
            <a:avLst/>
          </a:prstGeom>
        </p:spPr>
        <p:txBody>
          <a:bodyPr wrap="square">
            <a:spAutoFit/>
          </a:bodyPr>
          <a:lstStyle/>
          <a:p>
            <a:r>
              <a:rPr lang="en-GB" dirty="0">
                <a:latin typeface="Gill Sans MT" panose="020B0502020104020203" pitchFamily="34" charset="77"/>
              </a:rPr>
              <a:t>Using the volitional cue (want to read a book) that is task-dependent, attention is directed to the book under volitional control.</a:t>
            </a:r>
          </a:p>
        </p:txBody>
      </p:sp>
      <p:sp>
        <p:nvSpPr>
          <p:cNvPr id="4" name="Rectangle 3">
            <a:extLst>
              <a:ext uri="{FF2B5EF4-FFF2-40B4-BE49-F238E27FC236}">
                <a16:creationId xmlns:a16="http://schemas.microsoft.com/office/drawing/2014/main" id="{FE16A103-F5C0-4B3A-62F9-E555A84C8C39}"/>
              </a:ext>
            </a:extLst>
          </p:cNvPr>
          <p:cNvSpPr/>
          <p:nvPr/>
        </p:nvSpPr>
        <p:spPr>
          <a:xfrm>
            <a:off x="457200" y="5307507"/>
            <a:ext cx="4845327" cy="271934"/>
          </a:xfrm>
          <a:prstGeom prst="rect">
            <a:avLst/>
          </a:prstGeom>
        </p:spPr>
        <p:txBody>
          <a:bodyPr wrap="square">
            <a:spAutoFit/>
          </a:bodyPr>
          <a:lstStyle/>
          <a:p>
            <a:r>
              <a:rPr lang="en-GB" sz="1167" dirty="0">
                <a:latin typeface="Gill Sans MT" panose="020B0502020104020203" pitchFamily="34" charset="77"/>
              </a:rPr>
              <a:t>https://d2l.ai/</a:t>
            </a:r>
            <a:r>
              <a:rPr lang="en-GB" sz="1167" dirty="0" err="1">
                <a:latin typeface="Gill Sans MT" panose="020B0502020104020203" pitchFamily="34" charset="77"/>
              </a:rPr>
              <a:t>chapter_attention</a:t>
            </a:r>
            <a:r>
              <a:rPr lang="en-GB" sz="1167" dirty="0">
                <a:latin typeface="Gill Sans MT" panose="020B0502020104020203" pitchFamily="34" charset="77"/>
              </a:rPr>
              <a:t>-mechanisms/attention-</a:t>
            </a:r>
            <a:r>
              <a:rPr lang="en-GB" sz="1167" dirty="0" err="1">
                <a:latin typeface="Gill Sans MT" panose="020B0502020104020203" pitchFamily="34" charset="77"/>
              </a:rPr>
              <a:t>cues.html</a:t>
            </a:r>
            <a:endParaRPr lang="en-GB" sz="1167" dirty="0">
              <a:latin typeface="Gill Sans MT" panose="020B0502020104020203" pitchFamily="34" charset="77"/>
            </a:endParaRPr>
          </a:p>
        </p:txBody>
      </p:sp>
    </p:spTree>
    <p:extLst>
      <p:ext uri="{BB962C8B-B14F-4D97-AF65-F5344CB8AC3E}">
        <p14:creationId xmlns:p14="http://schemas.microsoft.com/office/powerpoint/2010/main" val="2683662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DF91-9AE6-781F-AE85-76BA1BB41D42}"/>
              </a:ext>
            </a:extLst>
          </p:cNvPr>
          <p:cNvSpPr>
            <a:spLocks noGrp="1"/>
          </p:cNvSpPr>
          <p:nvPr>
            <p:ph type="title"/>
          </p:nvPr>
        </p:nvSpPr>
        <p:spPr/>
        <p:txBody>
          <a:bodyPr/>
          <a:lstStyle/>
          <a:p>
            <a:r>
              <a:rPr lang="en-GB" dirty="0"/>
              <a:t>Computing attention weights</a:t>
            </a:r>
          </a:p>
        </p:txBody>
      </p:sp>
      <p:sp>
        <p:nvSpPr>
          <p:cNvPr id="3" name="Slide Number Placeholder 2">
            <a:extLst>
              <a:ext uri="{FF2B5EF4-FFF2-40B4-BE49-F238E27FC236}">
                <a16:creationId xmlns:a16="http://schemas.microsoft.com/office/drawing/2014/main" id="{DFAFF139-C335-63B6-8140-3AA4572EF743}"/>
              </a:ext>
            </a:extLst>
          </p:cNvPr>
          <p:cNvSpPr>
            <a:spLocks noGrp="1"/>
          </p:cNvSpPr>
          <p:nvPr>
            <p:ph type="sldNum" sz="quarter" idx="12"/>
          </p:nvPr>
        </p:nvSpPr>
        <p:spPr/>
        <p:txBody>
          <a:bodyPr/>
          <a:lstStyle/>
          <a:p>
            <a:fld id="{BB98F552-A29D-2D4E-8192-F20670493719}" type="slidenum">
              <a:rPr lang="en-GB" altLang="en-US" smtClean="0"/>
              <a:pPr/>
              <a:t>17</a:t>
            </a:fld>
            <a:endParaRPr lang="en-GB" altLang="en-US" dirty="0"/>
          </a:p>
        </p:txBody>
      </p:sp>
      <p:pic>
        <p:nvPicPr>
          <p:cNvPr id="5" name="Picture 4" descr="Diagram&#10;&#10;Description automatically generated">
            <a:extLst>
              <a:ext uri="{FF2B5EF4-FFF2-40B4-BE49-F238E27FC236}">
                <a16:creationId xmlns:a16="http://schemas.microsoft.com/office/drawing/2014/main" id="{CCD99BDD-4D68-3B07-20DF-235985749C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866957"/>
            <a:ext cx="6163753" cy="4535718"/>
          </a:xfrm>
          <a:prstGeom prst="rect">
            <a:avLst/>
          </a:prstGeom>
        </p:spPr>
      </p:pic>
      <p:sp>
        <p:nvSpPr>
          <p:cNvPr id="4" name="TextBox 3">
            <a:extLst>
              <a:ext uri="{FF2B5EF4-FFF2-40B4-BE49-F238E27FC236}">
                <a16:creationId xmlns:a16="http://schemas.microsoft.com/office/drawing/2014/main" id="{A6AFD8B5-B84B-C48A-F517-7B5FA24B4E2A}"/>
              </a:ext>
            </a:extLst>
          </p:cNvPr>
          <p:cNvSpPr txBox="1"/>
          <p:nvPr/>
        </p:nvSpPr>
        <p:spPr>
          <a:xfrm>
            <a:off x="683568" y="5328873"/>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p:spTree>
    <p:extLst>
      <p:ext uri="{BB962C8B-B14F-4D97-AF65-F5344CB8AC3E}">
        <p14:creationId xmlns:p14="http://schemas.microsoft.com/office/powerpoint/2010/main" val="3493921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A9A5E21-AFBB-4E5C-C486-5892DE5EA324}"/>
                  </a:ext>
                </a:extLst>
              </p:cNvPr>
              <p:cNvSpPr>
                <a:spLocks noGrp="1"/>
              </p:cNvSpPr>
              <p:nvPr>
                <p:ph type="title"/>
              </p:nvPr>
            </p:nvSpPr>
            <p:spPr/>
            <p:txBody>
              <a:bodyPr/>
              <a:lstStyle/>
              <a:p>
                <a:r>
                  <a:rPr lang="en-GB" dirty="0"/>
                  <a:t>Self-attention for N=3 inputs </a:t>
                </a:r>
                <a14:m>
                  <m:oMath xmlns:m="http://schemas.openxmlformats.org/officeDocument/2006/math">
                    <m:r>
                      <a:rPr lang="en-GB" i="1" dirty="0" smtClean="0">
                        <a:latin typeface="Cambria Math" panose="02040503050406030204" pitchFamily="18" charset="0"/>
                      </a:rPr>
                      <m:t>𝑥</m:t>
                    </m:r>
                    <m:r>
                      <a:rPr lang="en-GB" i="1" baseline="-25000" dirty="0" err="1" smtClean="0">
                        <a:latin typeface="Cambria Math" panose="02040503050406030204" pitchFamily="18" charset="0"/>
                      </a:rPr>
                      <m:t>𝑛</m:t>
                    </m:r>
                  </m:oMath>
                </a14:m>
                <a:endParaRPr lang="en-GB" baseline="-25000" dirty="0"/>
              </a:p>
            </p:txBody>
          </p:sp>
        </mc:Choice>
        <mc:Fallback xmlns="">
          <p:sp>
            <p:nvSpPr>
              <p:cNvPr id="2" name="Title 1">
                <a:extLst>
                  <a:ext uri="{FF2B5EF4-FFF2-40B4-BE49-F238E27FC236}">
                    <a16:creationId xmlns:a16="http://schemas.microsoft.com/office/drawing/2014/main" id="{3A9A5E21-AFBB-4E5C-C486-5892DE5EA324}"/>
                  </a:ext>
                </a:extLst>
              </p:cNvPr>
              <p:cNvSpPr>
                <a:spLocks noGrp="1" noRot="1" noChangeAspect="1" noMove="1" noResize="1" noEditPoints="1" noAdjustHandles="1" noChangeArrowheads="1" noChangeShapeType="1" noTextEdit="1"/>
              </p:cNvSpPr>
              <p:nvPr>
                <p:ph type="title"/>
              </p:nvPr>
            </p:nvSpPr>
            <p:spPr>
              <a:blipFill>
                <a:blip r:embed="rId2"/>
                <a:stretch>
                  <a:fillRect l="-1235"/>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EF8F29C1-DF34-C4E0-411F-9632A211F6DF}"/>
              </a:ext>
            </a:extLst>
          </p:cNvPr>
          <p:cNvSpPr>
            <a:spLocks noGrp="1"/>
          </p:cNvSpPr>
          <p:nvPr>
            <p:ph type="sldNum" sz="quarter" idx="12"/>
          </p:nvPr>
        </p:nvSpPr>
        <p:spPr/>
        <p:txBody>
          <a:bodyPr/>
          <a:lstStyle/>
          <a:p>
            <a:fld id="{BB98F552-A29D-2D4E-8192-F20670493719}" type="slidenum">
              <a:rPr lang="en-GB" altLang="en-US" smtClean="0"/>
              <a:pPr/>
              <a:t>18</a:t>
            </a:fld>
            <a:endParaRPr lang="en-GB" altLang="en-US" dirty="0"/>
          </a:p>
        </p:txBody>
      </p:sp>
      <p:pic>
        <p:nvPicPr>
          <p:cNvPr id="5" name="Picture 4" descr="Chart, scatter chart&#10;&#10;Description automatically generated">
            <a:extLst>
              <a:ext uri="{FF2B5EF4-FFF2-40B4-BE49-F238E27FC236}">
                <a16:creationId xmlns:a16="http://schemas.microsoft.com/office/drawing/2014/main" id="{1DF31B97-69C2-1A11-4CBB-FC07CAED8952}"/>
              </a:ext>
            </a:extLst>
          </p:cNvPr>
          <p:cNvPicPr>
            <a:picLocks noChangeAspect="1"/>
          </p:cNvPicPr>
          <p:nvPr/>
        </p:nvPicPr>
        <p:blipFill rotWithShape="1">
          <a:blip r:embed="rId3">
            <a:extLst>
              <a:ext uri="{28A0092B-C50C-407E-A947-70E740481C1C}">
                <a14:useLocalDpi xmlns:a14="http://schemas.microsoft.com/office/drawing/2010/main" val="0"/>
              </a:ext>
            </a:extLst>
          </a:blip>
          <a:srcRect r="67441"/>
          <a:stretch/>
        </p:blipFill>
        <p:spPr>
          <a:xfrm>
            <a:off x="457200" y="1312797"/>
            <a:ext cx="2530624" cy="3089406"/>
          </a:xfrm>
          <a:prstGeom prst="rect">
            <a:avLst/>
          </a:prstGeom>
        </p:spPr>
      </p:pic>
      <p:sp>
        <p:nvSpPr>
          <p:cNvPr id="4" name="TextBox 3">
            <a:extLst>
              <a:ext uri="{FF2B5EF4-FFF2-40B4-BE49-F238E27FC236}">
                <a16:creationId xmlns:a16="http://schemas.microsoft.com/office/drawing/2014/main" id="{6EB9383B-4CDB-2AC4-7233-711DAB2E4BF7}"/>
              </a:ext>
            </a:extLst>
          </p:cNvPr>
          <p:cNvSpPr txBox="1"/>
          <p:nvPr/>
        </p:nvSpPr>
        <p:spPr>
          <a:xfrm>
            <a:off x="683568" y="5328873"/>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p:pic>
        <p:nvPicPr>
          <p:cNvPr id="6" name="Picture 5" descr="Diagram&#10;&#10;Description automatically generated">
            <a:extLst>
              <a:ext uri="{FF2B5EF4-FFF2-40B4-BE49-F238E27FC236}">
                <a16:creationId xmlns:a16="http://schemas.microsoft.com/office/drawing/2014/main" id="{8D8B5AFE-D08A-9BE2-670D-AD78F11D1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9686" y="1152864"/>
            <a:ext cx="4632983" cy="3409271"/>
          </a:xfrm>
          <a:prstGeom prst="rect">
            <a:avLst/>
          </a:prstGeom>
        </p:spPr>
      </p:pic>
    </p:spTree>
    <p:extLst>
      <p:ext uri="{BB962C8B-B14F-4D97-AF65-F5344CB8AC3E}">
        <p14:creationId xmlns:p14="http://schemas.microsoft.com/office/powerpoint/2010/main" val="384969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C1A2-6F10-6371-0760-43DF3EE68880}"/>
              </a:ext>
            </a:extLst>
          </p:cNvPr>
          <p:cNvSpPr>
            <a:spLocks noGrp="1"/>
          </p:cNvSpPr>
          <p:nvPr>
            <p:ph type="title"/>
          </p:nvPr>
        </p:nvSpPr>
        <p:spPr/>
        <p:txBody>
          <a:bodyPr/>
          <a:lstStyle/>
          <a:p>
            <a:r>
              <a:rPr lang="en-GB" dirty="0"/>
              <a:t>Self-attention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51B126-4CFB-39FA-9442-AA27517E5146}"/>
                  </a:ext>
                </a:extLst>
              </p:cNvPr>
              <p:cNvSpPr>
                <a:spLocks noGrp="1"/>
              </p:cNvSpPr>
              <p:nvPr>
                <p:ph idx="1"/>
              </p:nvPr>
            </p:nvSpPr>
            <p:spPr/>
            <p:txBody>
              <a:bodyPr/>
              <a:lstStyle/>
              <a:p>
                <a:r>
                  <a:rPr lang="en-GB" dirty="0">
                    <a:effectLst/>
                  </a:rPr>
                  <a:t>The weights depend on a measure of similarity between input </a:t>
                </a:r>
                <a14:m>
                  <m:oMath xmlns:m="http://schemas.openxmlformats.org/officeDocument/2006/math">
                    <m:r>
                      <a:rPr lang="en-GB" i="1" dirty="0" smtClean="0">
                        <a:effectLst/>
                        <a:latin typeface="Cambria Math" panose="02040503050406030204" pitchFamily="18" charset="0"/>
                      </a:rPr>
                      <m:t>𝑥</m:t>
                    </m:r>
                    <m:r>
                      <a:rPr lang="en-GB" i="1" baseline="-25000" dirty="0" err="1" smtClean="0">
                        <a:effectLst/>
                        <a:latin typeface="Cambria Math" panose="02040503050406030204" pitchFamily="18" charset="0"/>
                      </a:rPr>
                      <m:t>𝑛</m:t>
                    </m:r>
                  </m:oMath>
                </a14:m>
                <a:r>
                  <a:rPr lang="en-GB" dirty="0">
                    <a:effectLst/>
                  </a:rPr>
                  <a:t> and the other inputs.</a:t>
                </a:r>
              </a:p>
              <a:p>
                <a:r>
                  <a:rPr lang="en-GB" dirty="0">
                    <a:effectLst/>
                  </a:rPr>
                  <a:t>There is no activation function, but the mechanism is nonlinear due to the dot-product and a </a:t>
                </a:r>
                <a:r>
                  <a:rPr lang="en-GB" dirty="0" err="1">
                    <a:effectLst/>
                  </a:rPr>
                  <a:t>softmax</a:t>
                </a:r>
                <a:r>
                  <a:rPr lang="en-GB" dirty="0">
                    <a:effectLst/>
                  </a:rPr>
                  <a:t> operation used to compute the attention weights.</a:t>
                </a:r>
              </a:p>
              <a:p>
                <a:endParaRPr lang="en-GB" dirty="0"/>
              </a:p>
            </p:txBody>
          </p:sp>
        </mc:Choice>
        <mc:Fallback xmlns="">
          <p:sp>
            <p:nvSpPr>
              <p:cNvPr id="3" name="Content Placeholder 2">
                <a:extLst>
                  <a:ext uri="{FF2B5EF4-FFF2-40B4-BE49-F238E27FC236}">
                    <a16:creationId xmlns:a16="http://schemas.microsoft.com/office/drawing/2014/main" id="{0A51B126-4CFB-39FA-9442-AA27517E5146}"/>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16F4A496-BD40-833E-B8BA-32753B6996C3}"/>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spTree>
    <p:extLst>
      <p:ext uri="{BB962C8B-B14F-4D97-AF65-F5344CB8AC3E}">
        <p14:creationId xmlns:p14="http://schemas.microsoft.com/office/powerpoint/2010/main" val="3254011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61F03-740F-0C86-175B-F89BFC5DEB8E}"/>
              </a:ext>
            </a:extLst>
          </p:cNvPr>
          <p:cNvSpPr>
            <a:spLocks noGrp="1"/>
          </p:cNvSpPr>
          <p:nvPr>
            <p:ph type="sldNum" sz="quarter" idx="12"/>
          </p:nvPr>
        </p:nvSpPr>
        <p:spPr/>
        <p:txBody>
          <a:bodyPr/>
          <a:lstStyle/>
          <a:p>
            <a:fld id="{894E80F9-0E08-3C4F-9F14-79BF2B78232D}" type="slidenum">
              <a:rPr lang="en-GB" altLang="en-US" smtClean="0"/>
              <a:pPr/>
              <a:t>2</a:t>
            </a:fld>
            <a:endParaRPr lang="en-GB" altLang="en-US" dirty="0"/>
          </a:p>
        </p:txBody>
      </p:sp>
      <p:pic>
        <p:nvPicPr>
          <p:cNvPr id="4" name="Picture 3" descr="Text&#10;&#10;Description automatically generated">
            <a:extLst>
              <a:ext uri="{FF2B5EF4-FFF2-40B4-BE49-F238E27FC236}">
                <a16:creationId xmlns:a16="http://schemas.microsoft.com/office/drawing/2014/main" id="{566DA86C-0A63-963A-4521-0E6A49874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337492"/>
            <a:ext cx="5123666" cy="5263738"/>
          </a:xfrm>
          <a:prstGeom prst="rect">
            <a:avLst/>
          </a:prstGeom>
        </p:spPr>
      </p:pic>
    </p:spTree>
    <p:extLst>
      <p:ext uri="{BB962C8B-B14F-4D97-AF65-F5344CB8AC3E}">
        <p14:creationId xmlns:p14="http://schemas.microsoft.com/office/powerpoint/2010/main" val="3754187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803E-BF60-D9FD-8958-8DC336AB717B}"/>
              </a:ext>
            </a:extLst>
          </p:cNvPr>
          <p:cNvSpPr>
            <a:spLocks noGrp="1"/>
          </p:cNvSpPr>
          <p:nvPr>
            <p:ph type="title"/>
          </p:nvPr>
        </p:nvSpPr>
        <p:spPr/>
        <p:txBody>
          <a:bodyPr/>
          <a:lstStyle/>
          <a:p>
            <a:r>
              <a:rPr lang="en-GB" dirty="0"/>
              <a:t>Self-attention in matrix form</a:t>
            </a:r>
          </a:p>
        </p:txBody>
      </p:sp>
      <p:sp>
        <p:nvSpPr>
          <p:cNvPr id="3" name="Slide Number Placeholder 2">
            <a:extLst>
              <a:ext uri="{FF2B5EF4-FFF2-40B4-BE49-F238E27FC236}">
                <a16:creationId xmlns:a16="http://schemas.microsoft.com/office/drawing/2014/main" id="{4B5685CF-B6A1-4FD2-28BB-D896B148DE8B}"/>
              </a:ext>
            </a:extLst>
          </p:cNvPr>
          <p:cNvSpPr>
            <a:spLocks noGrp="1"/>
          </p:cNvSpPr>
          <p:nvPr>
            <p:ph type="sldNum" sz="quarter" idx="12"/>
          </p:nvPr>
        </p:nvSpPr>
        <p:spPr/>
        <p:txBody>
          <a:bodyPr/>
          <a:lstStyle/>
          <a:p>
            <a:fld id="{BB98F552-A29D-2D4E-8192-F20670493719}" type="slidenum">
              <a:rPr lang="en-GB" altLang="en-US" smtClean="0"/>
              <a:pPr/>
              <a:t>20</a:t>
            </a:fld>
            <a:endParaRPr lang="en-GB" altLang="en-US" dirty="0"/>
          </a:p>
        </p:txBody>
      </p:sp>
      <p:pic>
        <p:nvPicPr>
          <p:cNvPr id="5" name="Picture 4" descr="Diagram, schematic&#10;&#10;Description automatically generated">
            <a:extLst>
              <a:ext uri="{FF2B5EF4-FFF2-40B4-BE49-F238E27FC236}">
                <a16:creationId xmlns:a16="http://schemas.microsoft.com/office/drawing/2014/main" id="{6F975CA6-A693-F644-ED80-679407CFD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02787"/>
            <a:ext cx="7270576" cy="4215339"/>
          </a:xfrm>
          <a:prstGeom prst="rect">
            <a:avLst/>
          </a:prstGeom>
        </p:spPr>
      </p:pic>
    </p:spTree>
    <p:extLst>
      <p:ext uri="{BB962C8B-B14F-4D97-AF65-F5344CB8AC3E}">
        <p14:creationId xmlns:p14="http://schemas.microsoft.com/office/powerpoint/2010/main" val="916717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A9A5E21-AFBB-4E5C-C486-5892DE5EA324}"/>
                  </a:ext>
                </a:extLst>
              </p:cNvPr>
              <p:cNvSpPr>
                <a:spLocks noGrp="1"/>
              </p:cNvSpPr>
              <p:nvPr>
                <p:ph type="title"/>
              </p:nvPr>
            </p:nvSpPr>
            <p:spPr/>
            <p:txBody>
              <a:bodyPr/>
              <a:lstStyle/>
              <a:p>
                <a:r>
                  <a:rPr lang="en-GB" dirty="0"/>
                  <a:t>Self-attention for N=3 inputs </a:t>
                </a:r>
                <a14:m>
                  <m:oMath xmlns:m="http://schemas.openxmlformats.org/officeDocument/2006/math">
                    <m:r>
                      <a:rPr lang="en-GB" i="1" dirty="0" smtClean="0">
                        <a:latin typeface="Cambria Math" panose="02040503050406030204" pitchFamily="18" charset="0"/>
                      </a:rPr>
                      <m:t>𝑥</m:t>
                    </m:r>
                    <m:r>
                      <a:rPr lang="en-GB" i="1" baseline="-25000" dirty="0" err="1" smtClean="0">
                        <a:latin typeface="Cambria Math" panose="02040503050406030204" pitchFamily="18" charset="0"/>
                      </a:rPr>
                      <m:t>𝑛</m:t>
                    </m:r>
                  </m:oMath>
                </a14:m>
                <a:endParaRPr lang="en-GB" baseline="-25000" dirty="0"/>
              </a:p>
            </p:txBody>
          </p:sp>
        </mc:Choice>
        <mc:Fallback xmlns="">
          <p:sp>
            <p:nvSpPr>
              <p:cNvPr id="2" name="Title 1">
                <a:extLst>
                  <a:ext uri="{FF2B5EF4-FFF2-40B4-BE49-F238E27FC236}">
                    <a16:creationId xmlns:a16="http://schemas.microsoft.com/office/drawing/2014/main" id="{3A9A5E21-AFBB-4E5C-C486-5892DE5EA324}"/>
                  </a:ext>
                </a:extLst>
              </p:cNvPr>
              <p:cNvSpPr>
                <a:spLocks noGrp="1" noRot="1" noChangeAspect="1" noMove="1" noResize="1" noEditPoints="1" noAdjustHandles="1" noChangeArrowheads="1" noChangeShapeType="1" noTextEdit="1"/>
              </p:cNvSpPr>
              <p:nvPr>
                <p:ph type="title"/>
              </p:nvPr>
            </p:nvSpPr>
            <p:spPr>
              <a:blipFill>
                <a:blip r:embed="rId2"/>
                <a:stretch>
                  <a:fillRect l="-1235"/>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EF8F29C1-DF34-C4E0-411F-9632A211F6DF}"/>
              </a:ext>
            </a:extLst>
          </p:cNvPr>
          <p:cNvSpPr>
            <a:spLocks noGrp="1"/>
          </p:cNvSpPr>
          <p:nvPr>
            <p:ph type="sldNum" sz="quarter" idx="12"/>
          </p:nvPr>
        </p:nvSpPr>
        <p:spPr/>
        <p:txBody>
          <a:bodyPr/>
          <a:lstStyle/>
          <a:p>
            <a:fld id="{BB98F552-A29D-2D4E-8192-F20670493719}" type="slidenum">
              <a:rPr lang="en-GB" altLang="en-US" smtClean="0"/>
              <a:pPr/>
              <a:t>21</a:t>
            </a:fld>
            <a:endParaRPr lang="en-GB" altLang="en-US" dirty="0"/>
          </a:p>
        </p:txBody>
      </p:sp>
      <p:pic>
        <p:nvPicPr>
          <p:cNvPr id="5" name="Picture 4" descr="Chart, scatter chart&#10;&#10;Description automatically generated">
            <a:extLst>
              <a:ext uri="{FF2B5EF4-FFF2-40B4-BE49-F238E27FC236}">
                <a16:creationId xmlns:a16="http://schemas.microsoft.com/office/drawing/2014/main" id="{1DF31B97-69C2-1A11-4CBB-FC07CAED8952}"/>
              </a:ext>
            </a:extLst>
          </p:cNvPr>
          <p:cNvPicPr>
            <a:picLocks noChangeAspect="1"/>
          </p:cNvPicPr>
          <p:nvPr/>
        </p:nvPicPr>
        <p:blipFill rotWithShape="1">
          <a:blip r:embed="rId3">
            <a:extLst>
              <a:ext uri="{28A0092B-C50C-407E-A947-70E740481C1C}">
                <a14:useLocalDpi xmlns:a14="http://schemas.microsoft.com/office/drawing/2010/main" val="0"/>
              </a:ext>
            </a:extLst>
          </a:blip>
          <a:srcRect r="67441"/>
          <a:stretch/>
        </p:blipFill>
        <p:spPr>
          <a:xfrm>
            <a:off x="457200" y="1312797"/>
            <a:ext cx="2530624" cy="3089406"/>
          </a:xfrm>
          <a:prstGeom prst="rect">
            <a:avLst/>
          </a:prstGeom>
        </p:spPr>
      </p:pic>
      <p:sp>
        <p:nvSpPr>
          <p:cNvPr id="4" name="TextBox 3">
            <a:extLst>
              <a:ext uri="{FF2B5EF4-FFF2-40B4-BE49-F238E27FC236}">
                <a16:creationId xmlns:a16="http://schemas.microsoft.com/office/drawing/2014/main" id="{6EB9383B-4CDB-2AC4-7233-711DAB2E4BF7}"/>
              </a:ext>
            </a:extLst>
          </p:cNvPr>
          <p:cNvSpPr txBox="1"/>
          <p:nvPr/>
        </p:nvSpPr>
        <p:spPr>
          <a:xfrm>
            <a:off x="683568" y="5328873"/>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p:pic>
        <p:nvPicPr>
          <p:cNvPr id="7" name="Picture 6" descr="Diagram, schematic&#10;&#10;Description automatically generated">
            <a:extLst>
              <a:ext uri="{FF2B5EF4-FFF2-40B4-BE49-F238E27FC236}">
                <a16:creationId xmlns:a16="http://schemas.microsoft.com/office/drawing/2014/main" id="{C22CA6E1-B087-8E73-9D13-D5E87379A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328" y="1570506"/>
            <a:ext cx="4968112" cy="2880415"/>
          </a:xfrm>
          <a:prstGeom prst="rect">
            <a:avLst/>
          </a:prstGeom>
        </p:spPr>
      </p:pic>
    </p:spTree>
    <p:extLst>
      <p:ext uri="{BB962C8B-B14F-4D97-AF65-F5344CB8AC3E}">
        <p14:creationId xmlns:p14="http://schemas.microsoft.com/office/powerpoint/2010/main" val="285762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0C3AC-21C3-E18D-E865-C88914138242}"/>
              </a:ext>
            </a:extLst>
          </p:cNvPr>
          <p:cNvSpPr>
            <a:spLocks noGrp="1"/>
          </p:cNvSpPr>
          <p:nvPr>
            <p:ph type="title"/>
          </p:nvPr>
        </p:nvSpPr>
        <p:spPr/>
        <p:txBody>
          <a:bodyPr/>
          <a:lstStyle/>
          <a:p>
            <a:r>
              <a:rPr lang="en-GB" dirty="0"/>
              <a:t>Self-attention: variables</a:t>
            </a:r>
          </a:p>
        </p:txBody>
      </p:sp>
      <p:sp>
        <p:nvSpPr>
          <p:cNvPr id="3" name="Slide Number Placeholder 2">
            <a:extLst>
              <a:ext uri="{FF2B5EF4-FFF2-40B4-BE49-F238E27FC236}">
                <a16:creationId xmlns:a16="http://schemas.microsoft.com/office/drawing/2014/main" id="{4685E7A7-9080-F85C-0617-BFFF96A0493B}"/>
              </a:ext>
            </a:extLst>
          </p:cNvPr>
          <p:cNvSpPr>
            <a:spLocks noGrp="1"/>
          </p:cNvSpPr>
          <p:nvPr>
            <p:ph type="sldNum" sz="quarter" idx="12"/>
          </p:nvPr>
        </p:nvSpPr>
        <p:spPr/>
        <p:txBody>
          <a:bodyPr/>
          <a:lstStyle/>
          <a:p>
            <a:fld id="{BB98F552-A29D-2D4E-8192-F20670493719}" type="slidenum">
              <a:rPr lang="en-GB" altLang="en-US" smtClean="0"/>
              <a:pPr/>
              <a:t>22</a:t>
            </a:fld>
            <a:endParaRPr lang="en-GB" altLang="en-US" dirty="0"/>
          </a:p>
        </p:txBody>
      </p:sp>
      <p:sp>
        <p:nvSpPr>
          <p:cNvPr id="5" name="TextBox 4">
            <a:extLst>
              <a:ext uri="{FF2B5EF4-FFF2-40B4-BE49-F238E27FC236}">
                <a16:creationId xmlns:a16="http://schemas.microsoft.com/office/drawing/2014/main" id="{80E9AFA9-7951-74F6-0A77-72CC68C616F9}"/>
              </a:ext>
            </a:extLst>
          </p:cNvPr>
          <p:cNvSpPr txBox="1"/>
          <p:nvPr/>
        </p:nvSpPr>
        <p:spPr>
          <a:xfrm>
            <a:off x="539552" y="5355009"/>
            <a:ext cx="5598368" cy="246221"/>
          </a:xfrm>
          <a:prstGeom prst="rect">
            <a:avLst/>
          </a:prstGeom>
          <a:noFill/>
        </p:spPr>
        <p:txBody>
          <a:bodyPr wrap="square">
            <a:spAutoFit/>
          </a:bodyPr>
          <a:lstStyle/>
          <a:p>
            <a:r>
              <a:rPr lang="en-GB" sz="1000" dirty="0">
                <a:latin typeface="Gill Sans MT" panose="020B0502020104020203" pitchFamily="34" charset="77"/>
              </a:rPr>
              <a:t>Jay </a:t>
            </a:r>
            <a:r>
              <a:rPr lang="en-GB" sz="1000" dirty="0" err="1">
                <a:latin typeface="Gill Sans MT" panose="020B0502020104020203" pitchFamily="34" charset="77"/>
              </a:rPr>
              <a:t>Alammar</a:t>
            </a:r>
            <a:r>
              <a:rPr lang="en-GB" sz="1000" dirty="0">
                <a:latin typeface="Gill Sans MT" panose="020B0502020104020203" pitchFamily="34" charset="77"/>
              </a:rPr>
              <a:t>, The Illustrated Transformer, https://</a:t>
            </a:r>
            <a:r>
              <a:rPr lang="en-GB" sz="1000" dirty="0" err="1">
                <a:latin typeface="Gill Sans MT" panose="020B0502020104020203" pitchFamily="34" charset="77"/>
              </a:rPr>
              <a:t>jalammar.github.io</a:t>
            </a:r>
            <a:r>
              <a:rPr lang="en-GB" sz="1000" dirty="0">
                <a:latin typeface="Gill Sans MT" panose="020B0502020104020203" pitchFamily="34" charset="77"/>
              </a:rPr>
              <a:t>/illustrated-transformer/</a:t>
            </a:r>
          </a:p>
        </p:txBody>
      </p:sp>
      <p:pic>
        <p:nvPicPr>
          <p:cNvPr id="7" name="Picture 6" descr="Diagram&#10;&#10;Description automatically generated">
            <a:extLst>
              <a:ext uri="{FF2B5EF4-FFF2-40B4-BE49-F238E27FC236}">
                <a16:creationId xmlns:a16="http://schemas.microsoft.com/office/drawing/2014/main" id="{B0D0AB76-477C-AA4E-04E2-A237B9A36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071853"/>
            <a:ext cx="6264696" cy="3859995"/>
          </a:xfrm>
          <a:prstGeom prst="rect">
            <a:avLst/>
          </a:prstGeom>
        </p:spPr>
      </p:pic>
    </p:spTree>
    <p:extLst>
      <p:ext uri="{BB962C8B-B14F-4D97-AF65-F5344CB8AC3E}">
        <p14:creationId xmlns:p14="http://schemas.microsoft.com/office/powerpoint/2010/main" val="2356745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2B46E-B783-97EF-F678-4AD86068A6B5}"/>
              </a:ext>
            </a:extLst>
          </p:cNvPr>
          <p:cNvSpPr>
            <a:spLocks noGrp="1"/>
          </p:cNvSpPr>
          <p:nvPr>
            <p:ph type="title"/>
          </p:nvPr>
        </p:nvSpPr>
        <p:spPr/>
        <p:txBody>
          <a:bodyPr/>
          <a:lstStyle/>
          <a:p>
            <a:r>
              <a:rPr lang="en-GB" dirty="0"/>
              <a:t>Self-attention: scores</a:t>
            </a:r>
          </a:p>
        </p:txBody>
      </p:sp>
      <p:sp>
        <p:nvSpPr>
          <p:cNvPr id="3" name="Slide Number Placeholder 2">
            <a:extLst>
              <a:ext uri="{FF2B5EF4-FFF2-40B4-BE49-F238E27FC236}">
                <a16:creationId xmlns:a16="http://schemas.microsoft.com/office/drawing/2014/main" id="{F90EC14D-15E6-2158-1016-54EB40E6226B}"/>
              </a:ext>
            </a:extLst>
          </p:cNvPr>
          <p:cNvSpPr>
            <a:spLocks noGrp="1"/>
          </p:cNvSpPr>
          <p:nvPr>
            <p:ph type="sldNum" sz="quarter" idx="12"/>
          </p:nvPr>
        </p:nvSpPr>
        <p:spPr/>
        <p:txBody>
          <a:bodyPr/>
          <a:lstStyle/>
          <a:p>
            <a:fld id="{BB98F552-A29D-2D4E-8192-F20670493719}" type="slidenum">
              <a:rPr lang="en-GB" altLang="en-US" smtClean="0"/>
              <a:pPr/>
              <a:t>23</a:t>
            </a:fld>
            <a:endParaRPr lang="en-GB" altLang="en-US" dirty="0"/>
          </a:p>
        </p:txBody>
      </p:sp>
      <p:pic>
        <p:nvPicPr>
          <p:cNvPr id="5" name="Picture 4" descr="Graphical user interface, diagram&#10;&#10;Description automatically generated with medium confidence">
            <a:extLst>
              <a:ext uri="{FF2B5EF4-FFF2-40B4-BE49-F238E27FC236}">
                <a16:creationId xmlns:a16="http://schemas.microsoft.com/office/drawing/2014/main" id="{8C934103-C9A5-8897-12F5-31C2F26E06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30011"/>
            <a:ext cx="7772400" cy="4213569"/>
          </a:xfrm>
          <a:prstGeom prst="rect">
            <a:avLst/>
          </a:prstGeom>
        </p:spPr>
      </p:pic>
      <p:sp>
        <p:nvSpPr>
          <p:cNvPr id="6" name="TextBox 5">
            <a:extLst>
              <a:ext uri="{FF2B5EF4-FFF2-40B4-BE49-F238E27FC236}">
                <a16:creationId xmlns:a16="http://schemas.microsoft.com/office/drawing/2014/main" id="{29E473C5-573D-BED8-3863-895D56C19E04}"/>
              </a:ext>
            </a:extLst>
          </p:cNvPr>
          <p:cNvSpPr txBox="1"/>
          <p:nvPr/>
        </p:nvSpPr>
        <p:spPr>
          <a:xfrm>
            <a:off x="539552" y="5355009"/>
            <a:ext cx="5598368" cy="246221"/>
          </a:xfrm>
          <a:prstGeom prst="rect">
            <a:avLst/>
          </a:prstGeom>
          <a:noFill/>
        </p:spPr>
        <p:txBody>
          <a:bodyPr wrap="square">
            <a:spAutoFit/>
          </a:bodyPr>
          <a:lstStyle/>
          <a:p>
            <a:r>
              <a:rPr lang="en-GB" sz="1000" dirty="0">
                <a:latin typeface="Gill Sans MT" panose="020B0502020104020203" pitchFamily="34" charset="77"/>
              </a:rPr>
              <a:t>Jay </a:t>
            </a:r>
            <a:r>
              <a:rPr lang="en-GB" sz="1000" dirty="0" err="1">
                <a:latin typeface="Gill Sans MT" panose="020B0502020104020203" pitchFamily="34" charset="77"/>
              </a:rPr>
              <a:t>Alammar</a:t>
            </a:r>
            <a:r>
              <a:rPr lang="en-GB" sz="1000" dirty="0">
                <a:latin typeface="Gill Sans MT" panose="020B0502020104020203" pitchFamily="34" charset="77"/>
              </a:rPr>
              <a:t>, The Illustrated Transformer, https://</a:t>
            </a:r>
            <a:r>
              <a:rPr lang="en-GB" sz="1000" dirty="0" err="1">
                <a:latin typeface="Gill Sans MT" panose="020B0502020104020203" pitchFamily="34" charset="77"/>
              </a:rPr>
              <a:t>jalammar.github.io</a:t>
            </a:r>
            <a:r>
              <a:rPr lang="en-GB" sz="1000" dirty="0">
                <a:latin typeface="Gill Sans MT" panose="020B0502020104020203" pitchFamily="34" charset="77"/>
              </a:rPr>
              <a:t>/illustrated-transformer/</a:t>
            </a:r>
          </a:p>
        </p:txBody>
      </p:sp>
    </p:spTree>
    <p:extLst>
      <p:ext uri="{BB962C8B-B14F-4D97-AF65-F5344CB8AC3E}">
        <p14:creationId xmlns:p14="http://schemas.microsoft.com/office/powerpoint/2010/main" val="21706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EEC5-4BA8-4242-3E6A-71E5FC2E9B93}"/>
              </a:ext>
            </a:extLst>
          </p:cNvPr>
          <p:cNvSpPr>
            <a:spLocks noGrp="1"/>
          </p:cNvSpPr>
          <p:nvPr>
            <p:ph type="title"/>
          </p:nvPr>
        </p:nvSpPr>
        <p:spPr/>
        <p:txBody>
          <a:bodyPr/>
          <a:lstStyle/>
          <a:p>
            <a:r>
              <a:rPr lang="en-GB" dirty="0"/>
              <a:t> Self-attention: scores + </a:t>
            </a:r>
            <a:r>
              <a:rPr lang="en-GB" dirty="0" err="1"/>
              <a:t>softmax</a:t>
            </a:r>
            <a:endParaRPr lang="en-GB" dirty="0"/>
          </a:p>
        </p:txBody>
      </p:sp>
      <p:sp>
        <p:nvSpPr>
          <p:cNvPr id="3" name="Slide Number Placeholder 2">
            <a:extLst>
              <a:ext uri="{FF2B5EF4-FFF2-40B4-BE49-F238E27FC236}">
                <a16:creationId xmlns:a16="http://schemas.microsoft.com/office/drawing/2014/main" id="{60550C8D-EF47-3D78-E57F-B25D9CE205CB}"/>
              </a:ext>
            </a:extLst>
          </p:cNvPr>
          <p:cNvSpPr>
            <a:spLocks noGrp="1"/>
          </p:cNvSpPr>
          <p:nvPr>
            <p:ph type="sldNum" sz="quarter" idx="12"/>
          </p:nvPr>
        </p:nvSpPr>
        <p:spPr/>
        <p:txBody>
          <a:bodyPr/>
          <a:lstStyle/>
          <a:p>
            <a:fld id="{BB98F552-A29D-2D4E-8192-F20670493719}" type="slidenum">
              <a:rPr lang="en-GB" altLang="en-US" smtClean="0"/>
              <a:pPr/>
              <a:t>24</a:t>
            </a:fld>
            <a:endParaRPr lang="en-GB" altLang="en-US" dirty="0"/>
          </a:p>
        </p:txBody>
      </p:sp>
      <p:pic>
        <p:nvPicPr>
          <p:cNvPr id="5" name="Picture 4" descr="Graphical user interface, diagram&#10;&#10;Description automatically generated">
            <a:extLst>
              <a:ext uri="{FF2B5EF4-FFF2-40B4-BE49-F238E27FC236}">
                <a16:creationId xmlns:a16="http://schemas.microsoft.com/office/drawing/2014/main" id="{5F72E182-7140-D1BD-51C3-74B18DCD3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769268"/>
            <a:ext cx="4394768" cy="4468116"/>
          </a:xfrm>
          <a:prstGeom prst="rect">
            <a:avLst/>
          </a:prstGeom>
        </p:spPr>
      </p:pic>
      <p:sp>
        <p:nvSpPr>
          <p:cNvPr id="6" name="TextBox 5">
            <a:extLst>
              <a:ext uri="{FF2B5EF4-FFF2-40B4-BE49-F238E27FC236}">
                <a16:creationId xmlns:a16="http://schemas.microsoft.com/office/drawing/2014/main" id="{C06A24F1-2093-4BF3-352F-46BF4172B80F}"/>
              </a:ext>
            </a:extLst>
          </p:cNvPr>
          <p:cNvSpPr txBox="1"/>
          <p:nvPr/>
        </p:nvSpPr>
        <p:spPr>
          <a:xfrm>
            <a:off x="539552" y="5355009"/>
            <a:ext cx="5598368" cy="246221"/>
          </a:xfrm>
          <a:prstGeom prst="rect">
            <a:avLst/>
          </a:prstGeom>
          <a:noFill/>
        </p:spPr>
        <p:txBody>
          <a:bodyPr wrap="square">
            <a:spAutoFit/>
          </a:bodyPr>
          <a:lstStyle/>
          <a:p>
            <a:r>
              <a:rPr lang="en-GB" sz="1000" dirty="0">
                <a:latin typeface="Gill Sans MT" panose="020B0502020104020203" pitchFamily="34" charset="77"/>
              </a:rPr>
              <a:t>Jay </a:t>
            </a:r>
            <a:r>
              <a:rPr lang="en-GB" sz="1000" dirty="0" err="1">
                <a:latin typeface="Gill Sans MT" panose="020B0502020104020203" pitchFamily="34" charset="77"/>
              </a:rPr>
              <a:t>Alammar</a:t>
            </a:r>
            <a:r>
              <a:rPr lang="en-GB" sz="1000" dirty="0">
                <a:latin typeface="Gill Sans MT" panose="020B0502020104020203" pitchFamily="34" charset="77"/>
              </a:rPr>
              <a:t>, The Illustrated Transformer, https://</a:t>
            </a:r>
            <a:r>
              <a:rPr lang="en-GB" sz="1000" dirty="0" err="1">
                <a:latin typeface="Gill Sans MT" panose="020B0502020104020203" pitchFamily="34" charset="77"/>
              </a:rPr>
              <a:t>jalammar.github.io</a:t>
            </a:r>
            <a:r>
              <a:rPr lang="en-GB" sz="1000" dirty="0">
                <a:latin typeface="Gill Sans MT" panose="020B0502020104020203" pitchFamily="34" charset="77"/>
              </a:rPr>
              <a:t>/illustrated-transformer/</a:t>
            </a:r>
          </a:p>
        </p:txBody>
      </p:sp>
    </p:spTree>
    <p:extLst>
      <p:ext uri="{BB962C8B-B14F-4D97-AF65-F5344CB8AC3E}">
        <p14:creationId xmlns:p14="http://schemas.microsoft.com/office/powerpoint/2010/main" val="2048442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11E86-497D-0595-2F0B-2C41D2EE5276}"/>
              </a:ext>
            </a:extLst>
          </p:cNvPr>
          <p:cNvSpPr>
            <a:spLocks noGrp="1"/>
          </p:cNvSpPr>
          <p:nvPr>
            <p:ph type="title"/>
          </p:nvPr>
        </p:nvSpPr>
        <p:spPr/>
        <p:txBody>
          <a:bodyPr/>
          <a:lstStyle/>
          <a:p>
            <a:r>
              <a:rPr lang="en-GB" dirty="0"/>
              <a:t>Self-attention: matrix form</a:t>
            </a:r>
          </a:p>
        </p:txBody>
      </p:sp>
      <p:sp>
        <p:nvSpPr>
          <p:cNvPr id="3" name="Slide Number Placeholder 2">
            <a:extLst>
              <a:ext uri="{FF2B5EF4-FFF2-40B4-BE49-F238E27FC236}">
                <a16:creationId xmlns:a16="http://schemas.microsoft.com/office/drawing/2014/main" id="{9CBCA391-1C48-E58C-B364-F47994202C26}"/>
              </a:ext>
            </a:extLst>
          </p:cNvPr>
          <p:cNvSpPr>
            <a:spLocks noGrp="1"/>
          </p:cNvSpPr>
          <p:nvPr>
            <p:ph type="sldNum" sz="quarter" idx="12"/>
          </p:nvPr>
        </p:nvSpPr>
        <p:spPr/>
        <p:txBody>
          <a:bodyPr/>
          <a:lstStyle/>
          <a:p>
            <a:fld id="{BB98F552-A29D-2D4E-8192-F20670493719}" type="slidenum">
              <a:rPr lang="en-GB" altLang="en-US" smtClean="0"/>
              <a:pPr/>
              <a:t>25</a:t>
            </a:fld>
            <a:endParaRPr lang="en-GB" altLang="en-US" dirty="0"/>
          </a:p>
        </p:txBody>
      </p:sp>
      <p:pic>
        <p:nvPicPr>
          <p:cNvPr id="5" name="Picture 4" descr="A picture containing crossword puzzle, clock, green&#10;&#10;Description automatically generated">
            <a:extLst>
              <a:ext uri="{FF2B5EF4-FFF2-40B4-BE49-F238E27FC236}">
                <a16:creationId xmlns:a16="http://schemas.microsoft.com/office/drawing/2014/main" id="{FBFA4652-2EA8-7B05-FE50-A5DB4661B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948457"/>
            <a:ext cx="4161589" cy="4369669"/>
          </a:xfrm>
          <a:prstGeom prst="rect">
            <a:avLst/>
          </a:prstGeom>
        </p:spPr>
      </p:pic>
      <p:sp>
        <p:nvSpPr>
          <p:cNvPr id="6" name="TextBox 5">
            <a:extLst>
              <a:ext uri="{FF2B5EF4-FFF2-40B4-BE49-F238E27FC236}">
                <a16:creationId xmlns:a16="http://schemas.microsoft.com/office/drawing/2014/main" id="{896F8376-CE0A-6EF7-7350-DDB3A28E3C88}"/>
              </a:ext>
            </a:extLst>
          </p:cNvPr>
          <p:cNvSpPr txBox="1"/>
          <p:nvPr/>
        </p:nvSpPr>
        <p:spPr>
          <a:xfrm>
            <a:off x="539552" y="5355009"/>
            <a:ext cx="5598368" cy="246221"/>
          </a:xfrm>
          <a:prstGeom prst="rect">
            <a:avLst/>
          </a:prstGeom>
          <a:noFill/>
        </p:spPr>
        <p:txBody>
          <a:bodyPr wrap="square">
            <a:spAutoFit/>
          </a:bodyPr>
          <a:lstStyle/>
          <a:p>
            <a:r>
              <a:rPr lang="en-GB" sz="1000" dirty="0">
                <a:latin typeface="Gill Sans MT" panose="020B0502020104020203" pitchFamily="34" charset="77"/>
              </a:rPr>
              <a:t>Jay </a:t>
            </a:r>
            <a:r>
              <a:rPr lang="en-GB" sz="1000" dirty="0" err="1">
                <a:latin typeface="Gill Sans MT" panose="020B0502020104020203" pitchFamily="34" charset="77"/>
              </a:rPr>
              <a:t>Alammar</a:t>
            </a:r>
            <a:r>
              <a:rPr lang="en-GB" sz="1000" dirty="0">
                <a:latin typeface="Gill Sans MT" panose="020B0502020104020203" pitchFamily="34" charset="77"/>
              </a:rPr>
              <a:t>, The Illustrated Transformer, https://</a:t>
            </a:r>
            <a:r>
              <a:rPr lang="en-GB" sz="1000" dirty="0" err="1">
                <a:latin typeface="Gill Sans MT" panose="020B0502020104020203" pitchFamily="34" charset="77"/>
              </a:rPr>
              <a:t>jalammar.github.io</a:t>
            </a:r>
            <a:r>
              <a:rPr lang="en-GB" sz="1000" dirty="0">
                <a:latin typeface="Gill Sans MT" panose="020B0502020104020203" pitchFamily="34" charset="77"/>
              </a:rPr>
              <a:t>/illustrated-transformer/</a:t>
            </a:r>
          </a:p>
        </p:txBody>
      </p:sp>
    </p:spTree>
    <p:extLst>
      <p:ext uri="{BB962C8B-B14F-4D97-AF65-F5344CB8AC3E}">
        <p14:creationId xmlns:p14="http://schemas.microsoft.com/office/powerpoint/2010/main" val="288120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A225-32BE-B98D-D39D-6CD1215138B6}"/>
              </a:ext>
            </a:extLst>
          </p:cNvPr>
          <p:cNvSpPr>
            <a:spLocks noGrp="1"/>
          </p:cNvSpPr>
          <p:nvPr>
            <p:ph type="title"/>
          </p:nvPr>
        </p:nvSpPr>
        <p:spPr/>
        <p:txBody>
          <a:bodyPr/>
          <a:lstStyle/>
          <a:p>
            <a:r>
              <a:rPr lang="en-GB" dirty="0"/>
              <a:t>Self-attention: matrix form – z variable</a:t>
            </a:r>
          </a:p>
        </p:txBody>
      </p:sp>
      <p:sp>
        <p:nvSpPr>
          <p:cNvPr id="3" name="Slide Number Placeholder 2">
            <a:extLst>
              <a:ext uri="{FF2B5EF4-FFF2-40B4-BE49-F238E27FC236}">
                <a16:creationId xmlns:a16="http://schemas.microsoft.com/office/drawing/2014/main" id="{8286AA75-FABA-FD72-6ACA-3995EBAB4FD7}"/>
              </a:ext>
            </a:extLst>
          </p:cNvPr>
          <p:cNvSpPr>
            <a:spLocks noGrp="1"/>
          </p:cNvSpPr>
          <p:nvPr>
            <p:ph type="sldNum" sz="quarter" idx="12"/>
          </p:nvPr>
        </p:nvSpPr>
        <p:spPr/>
        <p:txBody>
          <a:bodyPr/>
          <a:lstStyle/>
          <a:p>
            <a:fld id="{BB98F552-A29D-2D4E-8192-F20670493719}" type="slidenum">
              <a:rPr lang="en-GB" altLang="en-US" smtClean="0"/>
              <a:pPr/>
              <a:t>26</a:t>
            </a:fld>
            <a:endParaRPr lang="en-GB" altLang="en-US" dirty="0"/>
          </a:p>
        </p:txBody>
      </p:sp>
      <p:pic>
        <p:nvPicPr>
          <p:cNvPr id="5" name="Picture 4">
            <a:extLst>
              <a:ext uri="{FF2B5EF4-FFF2-40B4-BE49-F238E27FC236}">
                <a16:creationId xmlns:a16="http://schemas.microsoft.com/office/drawing/2014/main" id="{749C7E6F-3B17-6D43-CC3F-2068590C1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17945"/>
            <a:ext cx="6192688" cy="2945711"/>
          </a:xfrm>
          <a:prstGeom prst="rect">
            <a:avLst/>
          </a:prstGeom>
        </p:spPr>
      </p:pic>
      <p:sp>
        <p:nvSpPr>
          <p:cNvPr id="6" name="TextBox 5">
            <a:extLst>
              <a:ext uri="{FF2B5EF4-FFF2-40B4-BE49-F238E27FC236}">
                <a16:creationId xmlns:a16="http://schemas.microsoft.com/office/drawing/2014/main" id="{EE8F13C1-090C-86FF-BC1F-D4621251C428}"/>
              </a:ext>
            </a:extLst>
          </p:cNvPr>
          <p:cNvSpPr txBox="1"/>
          <p:nvPr/>
        </p:nvSpPr>
        <p:spPr>
          <a:xfrm>
            <a:off x="539552" y="5355009"/>
            <a:ext cx="5598368" cy="246221"/>
          </a:xfrm>
          <a:prstGeom prst="rect">
            <a:avLst/>
          </a:prstGeom>
          <a:noFill/>
        </p:spPr>
        <p:txBody>
          <a:bodyPr wrap="square">
            <a:spAutoFit/>
          </a:bodyPr>
          <a:lstStyle/>
          <a:p>
            <a:r>
              <a:rPr lang="en-GB" sz="1000" dirty="0">
                <a:latin typeface="Gill Sans MT" panose="020B0502020104020203" pitchFamily="34" charset="77"/>
              </a:rPr>
              <a:t>Jay </a:t>
            </a:r>
            <a:r>
              <a:rPr lang="en-GB" sz="1000" dirty="0" err="1">
                <a:latin typeface="Gill Sans MT" panose="020B0502020104020203" pitchFamily="34" charset="77"/>
              </a:rPr>
              <a:t>Alammar</a:t>
            </a:r>
            <a:r>
              <a:rPr lang="en-GB" sz="1000" dirty="0">
                <a:latin typeface="Gill Sans MT" panose="020B0502020104020203" pitchFamily="34" charset="77"/>
              </a:rPr>
              <a:t>, The Illustrated Transformer, https://</a:t>
            </a:r>
            <a:r>
              <a:rPr lang="en-GB" sz="1000" dirty="0" err="1">
                <a:latin typeface="Gill Sans MT" panose="020B0502020104020203" pitchFamily="34" charset="77"/>
              </a:rPr>
              <a:t>jalammar.github.io</a:t>
            </a:r>
            <a:r>
              <a:rPr lang="en-GB" sz="1000" dirty="0">
                <a:latin typeface="Gill Sans MT" panose="020B0502020104020203" pitchFamily="34" charset="77"/>
              </a:rPr>
              <a:t>/illustrated-transformer/</a:t>
            </a:r>
          </a:p>
        </p:txBody>
      </p:sp>
    </p:spTree>
    <p:extLst>
      <p:ext uri="{BB962C8B-B14F-4D97-AF65-F5344CB8AC3E}">
        <p14:creationId xmlns:p14="http://schemas.microsoft.com/office/powerpoint/2010/main" val="2205897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5E1A-9991-08EA-DF91-4C5017339031}"/>
              </a:ext>
            </a:extLst>
          </p:cNvPr>
          <p:cNvSpPr>
            <a:spLocks noGrp="1"/>
          </p:cNvSpPr>
          <p:nvPr>
            <p:ph type="title"/>
          </p:nvPr>
        </p:nvSpPr>
        <p:spPr/>
        <p:txBody>
          <a:bodyPr/>
          <a:lstStyle/>
          <a:p>
            <a:r>
              <a:rPr lang="en-GB" dirty="0"/>
              <a:t>Self-attention: multi heads</a:t>
            </a:r>
          </a:p>
        </p:txBody>
      </p:sp>
      <p:sp>
        <p:nvSpPr>
          <p:cNvPr id="3" name="Slide Number Placeholder 2">
            <a:extLst>
              <a:ext uri="{FF2B5EF4-FFF2-40B4-BE49-F238E27FC236}">
                <a16:creationId xmlns:a16="http://schemas.microsoft.com/office/drawing/2014/main" id="{EA093DAD-4220-BF14-8223-821C433E229F}"/>
              </a:ext>
            </a:extLst>
          </p:cNvPr>
          <p:cNvSpPr>
            <a:spLocks noGrp="1"/>
          </p:cNvSpPr>
          <p:nvPr>
            <p:ph type="sldNum" sz="quarter" idx="12"/>
          </p:nvPr>
        </p:nvSpPr>
        <p:spPr/>
        <p:txBody>
          <a:bodyPr/>
          <a:lstStyle/>
          <a:p>
            <a:fld id="{BB98F552-A29D-2D4E-8192-F20670493719}" type="slidenum">
              <a:rPr lang="en-GB" altLang="en-US" smtClean="0"/>
              <a:pPr/>
              <a:t>27</a:t>
            </a:fld>
            <a:endParaRPr lang="en-GB" altLang="en-US" dirty="0"/>
          </a:p>
        </p:txBody>
      </p:sp>
      <p:pic>
        <p:nvPicPr>
          <p:cNvPr id="7" name="Picture 6">
            <a:extLst>
              <a:ext uri="{FF2B5EF4-FFF2-40B4-BE49-F238E27FC236}">
                <a16:creationId xmlns:a16="http://schemas.microsoft.com/office/drawing/2014/main" id="{A0C658E7-0C7F-15D1-69A7-892227C62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948594"/>
            <a:ext cx="6615382" cy="4141154"/>
          </a:xfrm>
          <a:prstGeom prst="rect">
            <a:avLst/>
          </a:prstGeom>
        </p:spPr>
      </p:pic>
      <p:sp>
        <p:nvSpPr>
          <p:cNvPr id="8" name="TextBox 7">
            <a:extLst>
              <a:ext uri="{FF2B5EF4-FFF2-40B4-BE49-F238E27FC236}">
                <a16:creationId xmlns:a16="http://schemas.microsoft.com/office/drawing/2014/main" id="{D2963B4D-44B2-3FE8-1267-D9C6B914DE9E}"/>
              </a:ext>
            </a:extLst>
          </p:cNvPr>
          <p:cNvSpPr txBox="1"/>
          <p:nvPr/>
        </p:nvSpPr>
        <p:spPr>
          <a:xfrm>
            <a:off x="539552" y="5355009"/>
            <a:ext cx="5598368" cy="246221"/>
          </a:xfrm>
          <a:prstGeom prst="rect">
            <a:avLst/>
          </a:prstGeom>
          <a:noFill/>
        </p:spPr>
        <p:txBody>
          <a:bodyPr wrap="square">
            <a:spAutoFit/>
          </a:bodyPr>
          <a:lstStyle/>
          <a:p>
            <a:r>
              <a:rPr lang="en-GB" sz="1000" dirty="0">
                <a:latin typeface="Gill Sans MT" panose="020B0502020104020203" pitchFamily="34" charset="77"/>
              </a:rPr>
              <a:t>Jay </a:t>
            </a:r>
            <a:r>
              <a:rPr lang="en-GB" sz="1000" dirty="0" err="1">
                <a:latin typeface="Gill Sans MT" panose="020B0502020104020203" pitchFamily="34" charset="77"/>
              </a:rPr>
              <a:t>Alammar</a:t>
            </a:r>
            <a:r>
              <a:rPr lang="en-GB" sz="1000" dirty="0">
                <a:latin typeface="Gill Sans MT" panose="020B0502020104020203" pitchFamily="34" charset="77"/>
              </a:rPr>
              <a:t>, The Illustrated Transformer, https://</a:t>
            </a:r>
            <a:r>
              <a:rPr lang="en-GB" sz="1000" dirty="0" err="1">
                <a:latin typeface="Gill Sans MT" panose="020B0502020104020203" pitchFamily="34" charset="77"/>
              </a:rPr>
              <a:t>jalammar.github.io</a:t>
            </a:r>
            <a:r>
              <a:rPr lang="en-GB" sz="1000" dirty="0">
                <a:latin typeface="Gill Sans MT" panose="020B0502020104020203" pitchFamily="34" charset="77"/>
              </a:rPr>
              <a:t>/illustrated-transformer/</a:t>
            </a:r>
          </a:p>
        </p:txBody>
      </p:sp>
    </p:spTree>
    <p:extLst>
      <p:ext uri="{BB962C8B-B14F-4D97-AF65-F5344CB8AC3E}">
        <p14:creationId xmlns:p14="http://schemas.microsoft.com/office/powerpoint/2010/main" val="3641274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BCD7E-F831-49A8-3ABE-F6472C594964}"/>
              </a:ext>
            </a:extLst>
          </p:cNvPr>
          <p:cNvSpPr>
            <a:spLocks noGrp="1"/>
          </p:cNvSpPr>
          <p:nvPr>
            <p:ph type="title"/>
          </p:nvPr>
        </p:nvSpPr>
        <p:spPr/>
        <p:txBody>
          <a:bodyPr/>
          <a:lstStyle/>
          <a:p>
            <a:r>
              <a:rPr lang="en-GB" dirty="0"/>
              <a:t>Separate attention heads</a:t>
            </a:r>
          </a:p>
        </p:txBody>
      </p:sp>
      <p:sp>
        <p:nvSpPr>
          <p:cNvPr id="3" name="Slide Number Placeholder 2">
            <a:extLst>
              <a:ext uri="{FF2B5EF4-FFF2-40B4-BE49-F238E27FC236}">
                <a16:creationId xmlns:a16="http://schemas.microsoft.com/office/drawing/2014/main" id="{C9EF612C-1874-BAF4-A830-38CA31C5876D}"/>
              </a:ext>
            </a:extLst>
          </p:cNvPr>
          <p:cNvSpPr>
            <a:spLocks noGrp="1"/>
          </p:cNvSpPr>
          <p:nvPr>
            <p:ph type="sldNum" sz="quarter" idx="12"/>
          </p:nvPr>
        </p:nvSpPr>
        <p:spPr/>
        <p:txBody>
          <a:bodyPr/>
          <a:lstStyle/>
          <a:p>
            <a:fld id="{BB98F552-A29D-2D4E-8192-F20670493719}" type="slidenum">
              <a:rPr lang="en-GB" altLang="en-US" smtClean="0"/>
              <a:pPr/>
              <a:t>28</a:t>
            </a:fld>
            <a:endParaRPr lang="en-GB" altLang="en-US" dirty="0"/>
          </a:p>
        </p:txBody>
      </p:sp>
      <p:pic>
        <p:nvPicPr>
          <p:cNvPr id="5" name="Picture 4" descr="A picture containing chart&#10;&#10;Description automatically generated">
            <a:extLst>
              <a:ext uri="{FF2B5EF4-FFF2-40B4-BE49-F238E27FC236}">
                <a16:creationId xmlns:a16="http://schemas.microsoft.com/office/drawing/2014/main" id="{00461D2C-68CC-E7C4-7707-2C5AC4009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244616"/>
            <a:ext cx="6707088" cy="3415077"/>
          </a:xfrm>
          <a:prstGeom prst="rect">
            <a:avLst/>
          </a:prstGeom>
        </p:spPr>
      </p:pic>
      <p:sp>
        <p:nvSpPr>
          <p:cNvPr id="6" name="TextBox 5">
            <a:extLst>
              <a:ext uri="{FF2B5EF4-FFF2-40B4-BE49-F238E27FC236}">
                <a16:creationId xmlns:a16="http://schemas.microsoft.com/office/drawing/2014/main" id="{0FA10134-03A3-DBD1-04B1-15268DB82AD8}"/>
              </a:ext>
            </a:extLst>
          </p:cNvPr>
          <p:cNvSpPr txBox="1"/>
          <p:nvPr/>
        </p:nvSpPr>
        <p:spPr>
          <a:xfrm>
            <a:off x="539552" y="5355009"/>
            <a:ext cx="5598368" cy="246221"/>
          </a:xfrm>
          <a:prstGeom prst="rect">
            <a:avLst/>
          </a:prstGeom>
          <a:noFill/>
        </p:spPr>
        <p:txBody>
          <a:bodyPr wrap="square">
            <a:spAutoFit/>
          </a:bodyPr>
          <a:lstStyle/>
          <a:p>
            <a:r>
              <a:rPr lang="en-GB" sz="1000" dirty="0">
                <a:latin typeface="Gill Sans MT" panose="020B0502020104020203" pitchFamily="34" charset="77"/>
              </a:rPr>
              <a:t>Jay </a:t>
            </a:r>
            <a:r>
              <a:rPr lang="en-GB" sz="1000" dirty="0" err="1">
                <a:latin typeface="Gill Sans MT" panose="020B0502020104020203" pitchFamily="34" charset="77"/>
              </a:rPr>
              <a:t>Alammar</a:t>
            </a:r>
            <a:r>
              <a:rPr lang="en-GB" sz="1000" dirty="0">
                <a:latin typeface="Gill Sans MT" panose="020B0502020104020203" pitchFamily="34" charset="77"/>
              </a:rPr>
              <a:t>, The Illustrated Transformer, https://</a:t>
            </a:r>
            <a:r>
              <a:rPr lang="en-GB" sz="1000" dirty="0" err="1">
                <a:latin typeface="Gill Sans MT" panose="020B0502020104020203" pitchFamily="34" charset="77"/>
              </a:rPr>
              <a:t>jalammar.github.io</a:t>
            </a:r>
            <a:r>
              <a:rPr lang="en-GB" sz="1000" dirty="0">
                <a:latin typeface="Gill Sans MT" panose="020B0502020104020203" pitchFamily="34" charset="77"/>
              </a:rPr>
              <a:t>/illustrated-transformer/</a:t>
            </a:r>
          </a:p>
        </p:txBody>
      </p:sp>
    </p:spTree>
    <p:extLst>
      <p:ext uri="{BB962C8B-B14F-4D97-AF65-F5344CB8AC3E}">
        <p14:creationId xmlns:p14="http://schemas.microsoft.com/office/powerpoint/2010/main" val="1005006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7C68F-A4CB-4F86-2610-7EC167F0933B}"/>
              </a:ext>
            </a:extLst>
          </p:cNvPr>
          <p:cNvSpPr>
            <a:spLocks noGrp="1"/>
          </p:cNvSpPr>
          <p:nvPr>
            <p:ph type="title"/>
          </p:nvPr>
        </p:nvSpPr>
        <p:spPr/>
        <p:txBody>
          <a:bodyPr/>
          <a:lstStyle/>
          <a:p>
            <a:r>
              <a:rPr lang="en-GB" dirty="0"/>
              <a:t>Information from all attention heads</a:t>
            </a:r>
          </a:p>
        </p:txBody>
      </p:sp>
      <p:sp>
        <p:nvSpPr>
          <p:cNvPr id="3" name="Slide Number Placeholder 2">
            <a:extLst>
              <a:ext uri="{FF2B5EF4-FFF2-40B4-BE49-F238E27FC236}">
                <a16:creationId xmlns:a16="http://schemas.microsoft.com/office/drawing/2014/main" id="{7D5F2661-917A-2E96-7F2F-63E4BFCEDC37}"/>
              </a:ext>
            </a:extLst>
          </p:cNvPr>
          <p:cNvSpPr>
            <a:spLocks noGrp="1"/>
          </p:cNvSpPr>
          <p:nvPr>
            <p:ph type="sldNum" sz="quarter" idx="12"/>
          </p:nvPr>
        </p:nvSpPr>
        <p:spPr/>
        <p:txBody>
          <a:bodyPr/>
          <a:lstStyle/>
          <a:p>
            <a:fld id="{BB98F552-A29D-2D4E-8192-F20670493719}" type="slidenum">
              <a:rPr lang="en-GB" altLang="en-US" smtClean="0"/>
              <a:pPr/>
              <a:t>29</a:t>
            </a:fld>
            <a:endParaRPr lang="en-GB" altLang="en-US" dirty="0"/>
          </a:p>
        </p:txBody>
      </p:sp>
      <p:pic>
        <p:nvPicPr>
          <p:cNvPr id="5" name="Picture 4">
            <a:extLst>
              <a:ext uri="{FF2B5EF4-FFF2-40B4-BE49-F238E27FC236}">
                <a16:creationId xmlns:a16="http://schemas.microsoft.com/office/drawing/2014/main" id="{E3AB0270-FBC4-A35E-81CA-339011FE1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841276"/>
            <a:ext cx="7772400" cy="4274402"/>
          </a:xfrm>
          <a:prstGeom prst="rect">
            <a:avLst/>
          </a:prstGeom>
        </p:spPr>
      </p:pic>
      <p:sp>
        <p:nvSpPr>
          <p:cNvPr id="6" name="TextBox 5">
            <a:extLst>
              <a:ext uri="{FF2B5EF4-FFF2-40B4-BE49-F238E27FC236}">
                <a16:creationId xmlns:a16="http://schemas.microsoft.com/office/drawing/2014/main" id="{C90A8208-C801-91BD-3C67-0811AE83ACC6}"/>
              </a:ext>
            </a:extLst>
          </p:cNvPr>
          <p:cNvSpPr txBox="1"/>
          <p:nvPr/>
        </p:nvSpPr>
        <p:spPr>
          <a:xfrm>
            <a:off x="539552" y="5355009"/>
            <a:ext cx="5598368" cy="246221"/>
          </a:xfrm>
          <a:prstGeom prst="rect">
            <a:avLst/>
          </a:prstGeom>
          <a:noFill/>
        </p:spPr>
        <p:txBody>
          <a:bodyPr wrap="square">
            <a:spAutoFit/>
          </a:bodyPr>
          <a:lstStyle/>
          <a:p>
            <a:r>
              <a:rPr lang="en-GB" sz="1000" dirty="0">
                <a:latin typeface="Gill Sans MT" panose="020B0502020104020203" pitchFamily="34" charset="77"/>
              </a:rPr>
              <a:t>Jay </a:t>
            </a:r>
            <a:r>
              <a:rPr lang="en-GB" sz="1000" dirty="0" err="1">
                <a:latin typeface="Gill Sans MT" panose="020B0502020104020203" pitchFamily="34" charset="77"/>
              </a:rPr>
              <a:t>Alammar</a:t>
            </a:r>
            <a:r>
              <a:rPr lang="en-GB" sz="1000" dirty="0">
                <a:latin typeface="Gill Sans MT" panose="020B0502020104020203" pitchFamily="34" charset="77"/>
              </a:rPr>
              <a:t>, The Illustrated Transformer, https://</a:t>
            </a:r>
            <a:r>
              <a:rPr lang="en-GB" sz="1000" dirty="0" err="1">
                <a:latin typeface="Gill Sans MT" panose="020B0502020104020203" pitchFamily="34" charset="77"/>
              </a:rPr>
              <a:t>jalammar.github.io</a:t>
            </a:r>
            <a:r>
              <a:rPr lang="en-GB" sz="1000" dirty="0">
                <a:latin typeface="Gill Sans MT" panose="020B0502020104020203" pitchFamily="34" charset="77"/>
              </a:rPr>
              <a:t>/illustrated-transformer/</a:t>
            </a:r>
          </a:p>
        </p:txBody>
      </p:sp>
    </p:spTree>
    <p:extLst>
      <p:ext uri="{BB962C8B-B14F-4D97-AF65-F5344CB8AC3E}">
        <p14:creationId xmlns:p14="http://schemas.microsoft.com/office/powerpoint/2010/main" val="3208927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E87D-C329-5BA9-73CA-053F104B6C11}"/>
              </a:ext>
            </a:extLst>
          </p:cNvPr>
          <p:cNvSpPr>
            <a:spLocks noGrp="1"/>
          </p:cNvSpPr>
          <p:nvPr>
            <p:ph type="title"/>
          </p:nvPr>
        </p:nvSpPr>
        <p:spPr/>
        <p:txBody>
          <a:bodyPr/>
          <a:lstStyle/>
          <a:p>
            <a:r>
              <a:rPr lang="en-GB" dirty="0"/>
              <a:t>Attention </a:t>
            </a:r>
          </a:p>
        </p:txBody>
      </p:sp>
      <p:sp>
        <p:nvSpPr>
          <p:cNvPr id="3" name="Slide Number Placeholder 2">
            <a:extLst>
              <a:ext uri="{FF2B5EF4-FFF2-40B4-BE49-F238E27FC236}">
                <a16:creationId xmlns:a16="http://schemas.microsoft.com/office/drawing/2014/main" id="{6ED06201-1DB2-BC75-6A4C-78C5017F6426}"/>
              </a:ext>
            </a:extLst>
          </p:cNvPr>
          <p:cNvSpPr>
            <a:spLocks noGrp="1"/>
          </p:cNvSpPr>
          <p:nvPr>
            <p:ph type="sldNum" sz="quarter" idx="12"/>
          </p:nvPr>
        </p:nvSpPr>
        <p:spPr/>
        <p:txBody>
          <a:bodyPr/>
          <a:lstStyle/>
          <a:p>
            <a:fld id="{BB98F552-A29D-2D4E-8192-F20670493719}" type="slidenum">
              <a:rPr lang="en-GB" altLang="en-US" smtClean="0"/>
              <a:pPr/>
              <a:t>3</a:t>
            </a:fld>
            <a:endParaRPr lang="en-GB" altLang="en-US" dirty="0"/>
          </a:p>
        </p:txBody>
      </p:sp>
      <p:pic>
        <p:nvPicPr>
          <p:cNvPr id="6" name="Online Media 5" descr="TFL Viral - Awareness Test (Moonwalking Bear)">
            <a:hlinkClick r:id="" action="ppaction://media"/>
            <a:extLst>
              <a:ext uri="{FF2B5EF4-FFF2-40B4-BE49-F238E27FC236}">
                <a16:creationId xmlns:a16="http://schemas.microsoft.com/office/drawing/2014/main" id="{B7A47827-4F78-8FED-146E-72C16EDB3705}"/>
              </a:ext>
            </a:extLst>
          </p:cNvPr>
          <p:cNvPicPr>
            <a:picLocks noRot="1" noChangeAspect="1"/>
          </p:cNvPicPr>
          <p:nvPr>
            <a:videoFile r:link="rId1"/>
          </p:nvPr>
        </p:nvPicPr>
        <p:blipFill>
          <a:blip r:embed="rId3"/>
          <a:stretch>
            <a:fillRect/>
          </a:stretch>
        </p:blipFill>
        <p:spPr>
          <a:xfrm>
            <a:off x="1258995" y="1129308"/>
            <a:ext cx="6626010" cy="3743696"/>
          </a:xfrm>
          <a:prstGeom prst="rect">
            <a:avLst/>
          </a:prstGeom>
        </p:spPr>
      </p:pic>
      <p:sp>
        <p:nvSpPr>
          <p:cNvPr id="7" name="TextBox 6">
            <a:extLst>
              <a:ext uri="{FF2B5EF4-FFF2-40B4-BE49-F238E27FC236}">
                <a16:creationId xmlns:a16="http://schemas.microsoft.com/office/drawing/2014/main" id="{883E2288-65F4-22C1-D54E-0E0FCDC77A80}"/>
              </a:ext>
            </a:extLst>
          </p:cNvPr>
          <p:cNvSpPr txBox="1"/>
          <p:nvPr/>
        </p:nvSpPr>
        <p:spPr>
          <a:xfrm>
            <a:off x="1258995" y="5275012"/>
            <a:ext cx="3094117" cy="369332"/>
          </a:xfrm>
          <a:prstGeom prst="rect">
            <a:avLst/>
          </a:prstGeom>
          <a:noFill/>
        </p:spPr>
        <p:txBody>
          <a:bodyPr wrap="none" rtlCol="0">
            <a:spAutoFit/>
          </a:bodyPr>
          <a:lstStyle/>
          <a:p>
            <a:r>
              <a:rPr lang="en-GB" sz="900" dirty="0">
                <a:latin typeface="Gill Sans MT" panose="020B0502020104020203" pitchFamily="34" charset="77"/>
              </a:rPr>
              <a:t>Main link:: https://</a:t>
            </a:r>
            <a:r>
              <a:rPr lang="en-GB" sz="900" dirty="0" err="1">
                <a:latin typeface="Gill Sans MT" panose="020B0502020104020203" pitchFamily="34" charset="77"/>
              </a:rPr>
              <a:t>www.youtube.com</a:t>
            </a:r>
            <a:r>
              <a:rPr lang="en-GB" sz="900" dirty="0">
                <a:latin typeface="Gill Sans MT" panose="020B0502020104020203" pitchFamily="34" charset="77"/>
              </a:rPr>
              <a:t>/</a:t>
            </a:r>
            <a:r>
              <a:rPr lang="en-GB" sz="900" dirty="0" err="1">
                <a:latin typeface="Gill Sans MT" panose="020B0502020104020203" pitchFamily="34" charset="77"/>
              </a:rPr>
              <a:t>watch?v</a:t>
            </a:r>
            <a:r>
              <a:rPr lang="en-GB" sz="900" dirty="0">
                <a:latin typeface="Gill Sans MT" panose="020B0502020104020203" pitchFamily="34" charset="77"/>
              </a:rPr>
              <a:t>=xNSgmm9FX2s</a:t>
            </a:r>
          </a:p>
          <a:p>
            <a:r>
              <a:rPr lang="en-GB" sz="900" dirty="0">
                <a:latin typeface="Gill Sans MT" panose="020B0502020104020203" pitchFamily="34" charset="77"/>
              </a:rPr>
              <a:t>Via: https://</a:t>
            </a:r>
            <a:r>
              <a:rPr lang="en-GB" sz="900" dirty="0" err="1">
                <a:latin typeface="Gill Sans MT" panose="020B0502020104020203" pitchFamily="34" charset="77"/>
              </a:rPr>
              <a:t>www.youtube.com</a:t>
            </a:r>
            <a:r>
              <a:rPr lang="en-GB" sz="900" dirty="0">
                <a:latin typeface="Gill Sans MT" panose="020B0502020104020203" pitchFamily="34" charset="77"/>
              </a:rPr>
              <a:t>/</a:t>
            </a:r>
            <a:r>
              <a:rPr lang="en-GB" sz="900" dirty="0" err="1">
                <a:latin typeface="Gill Sans MT" panose="020B0502020104020203" pitchFamily="34" charset="77"/>
              </a:rPr>
              <a:t>watch?v</a:t>
            </a:r>
            <a:r>
              <a:rPr lang="en-GB" sz="900" dirty="0">
                <a:latin typeface="Gill Sans MT" panose="020B0502020104020203" pitchFamily="34" charset="77"/>
              </a:rPr>
              <a:t>=48gBPL7aHJY&amp;t=0s</a:t>
            </a:r>
          </a:p>
        </p:txBody>
      </p:sp>
    </p:spTree>
    <p:extLst>
      <p:ext uri="{BB962C8B-B14F-4D97-AF65-F5344CB8AC3E}">
        <p14:creationId xmlns:p14="http://schemas.microsoft.com/office/powerpoint/2010/main" val="158879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D1C5A-A872-DCB3-8006-26D2D25D4938}"/>
              </a:ext>
            </a:extLst>
          </p:cNvPr>
          <p:cNvSpPr>
            <a:spLocks noGrp="1"/>
          </p:cNvSpPr>
          <p:nvPr>
            <p:ph type="title"/>
          </p:nvPr>
        </p:nvSpPr>
        <p:spPr/>
        <p:txBody>
          <a:bodyPr/>
          <a:lstStyle/>
          <a:p>
            <a:r>
              <a:rPr lang="en-GB" dirty="0"/>
              <a:t>Self-attention: all in one</a:t>
            </a:r>
          </a:p>
        </p:txBody>
      </p:sp>
      <p:sp>
        <p:nvSpPr>
          <p:cNvPr id="3" name="Slide Number Placeholder 2">
            <a:extLst>
              <a:ext uri="{FF2B5EF4-FFF2-40B4-BE49-F238E27FC236}">
                <a16:creationId xmlns:a16="http://schemas.microsoft.com/office/drawing/2014/main" id="{40450304-6356-1C4D-3EA0-DADE08D2E38D}"/>
              </a:ext>
            </a:extLst>
          </p:cNvPr>
          <p:cNvSpPr>
            <a:spLocks noGrp="1"/>
          </p:cNvSpPr>
          <p:nvPr>
            <p:ph type="sldNum" sz="quarter" idx="12"/>
          </p:nvPr>
        </p:nvSpPr>
        <p:spPr/>
        <p:txBody>
          <a:bodyPr/>
          <a:lstStyle/>
          <a:p>
            <a:fld id="{BB98F552-A29D-2D4E-8192-F20670493719}" type="slidenum">
              <a:rPr lang="en-GB" altLang="en-US" smtClean="0"/>
              <a:pPr/>
              <a:t>30</a:t>
            </a:fld>
            <a:endParaRPr lang="en-GB" altLang="en-US" dirty="0"/>
          </a:p>
        </p:txBody>
      </p:sp>
      <p:pic>
        <p:nvPicPr>
          <p:cNvPr id="5" name="Picture 4" descr="Diagram&#10;&#10;Description automatically generated with medium confidence">
            <a:extLst>
              <a:ext uri="{FF2B5EF4-FFF2-40B4-BE49-F238E27FC236}">
                <a16:creationId xmlns:a16="http://schemas.microsoft.com/office/drawing/2014/main" id="{A9863EF2-1214-F677-5FA9-E0A85637C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001525"/>
            <a:ext cx="7772400" cy="4212933"/>
          </a:xfrm>
          <a:prstGeom prst="rect">
            <a:avLst/>
          </a:prstGeom>
        </p:spPr>
      </p:pic>
      <p:sp>
        <p:nvSpPr>
          <p:cNvPr id="6" name="TextBox 5">
            <a:extLst>
              <a:ext uri="{FF2B5EF4-FFF2-40B4-BE49-F238E27FC236}">
                <a16:creationId xmlns:a16="http://schemas.microsoft.com/office/drawing/2014/main" id="{956A0231-C40C-7FC6-8E96-CB30D68D20F8}"/>
              </a:ext>
            </a:extLst>
          </p:cNvPr>
          <p:cNvSpPr txBox="1"/>
          <p:nvPr/>
        </p:nvSpPr>
        <p:spPr>
          <a:xfrm>
            <a:off x="539552" y="5355009"/>
            <a:ext cx="5598368" cy="246221"/>
          </a:xfrm>
          <a:prstGeom prst="rect">
            <a:avLst/>
          </a:prstGeom>
          <a:noFill/>
        </p:spPr>
        <p:txBody>
          <a:bodyPr wrap="square">
            <a:spAutoFit/>
          </a:bodyPr>
          <a:lstStyle/>
          <a:p>
            <a:r>
              <a:rPr lang="en-GB" sz="1000" dirty="0">
                <a:latin typeface="Gill Sans MT" panose="020B0502020104020203" pitchFamily="34" charset="77"/>
              </a:rPr>
              <a:t>Jay </a:t>
            </a:r>
            <a:r>
              <a:rPr lang="en-GB" sz="1000" dirty="0" err="1">
                <a:latin typeface="Gill Sans MT" panose="020B0502020104020203" pitchFamily="34" charset="77"/>
              </a:rPr>
              <a:t>Alammar</a:t>
            </a:r>
            <a:r>
              <a:rPr lang="en-GB" sz="1000" dirty="0">
                <a:latin typeface="Gill Sans MT" panose="020B0502020104020203" pitchFamily="34" charset="77"/>
              </a:rPr>
              <a:t>, The Illustrated Transformer, https://</a:t>
            </a:r>
            <a:r>
              <a:rPr lang="en-GB" sz="1000" dirty="0" err="1">
                <a:latin typeface="Gill Sans MT" panose="020B0502020104020203" pitchFamily="34" charset="77"/>
              </a:rPr>
              <a:t>jalammar.github.io</a:t>
            </a:r>
            <a:r>
              <a:rPr lang="en-GB" sz="1000" dirty="0">
                <a:latin typeface="Gill Sans MT" panose="020B0502020104020203" pitchFamily="34" charset="77"/>
              </a:rPr>
              <a:t>/illustrated-transformer/</a:t>
            </a:r>
          </a:p>
        </p:txBody>
      </p:sp>
    </p:spTree>
    <p:extLst>
      <p:ext uri="{BB962C8B-B14F-4D97-AF65-F5344CB8AC3E}">
        <p14:creationId xmlns:p14="http://schemas.microsoft.com/office/powerpoint/2010/main" val="2037812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D591F-2B2C-112A-9AB5-E510AF6613F4}"/>
              </a:ext>
            </a:extLst>
          </p:cNvPr>
          <p:cNvSpPr>
            <a:spLocks noGrp="1"/>
          </p:cNvSpPr>
          <p:nvPr>
            <p:ph type="title"/>
          </p:nvPr>
        </p:nvSpPr>
        <p:spPr/>
        <p:txBody>
          <a:bodyPr/>
          <a:lstStyle/>
          <a:p>
            <a:r>
              <a:rPr lang="en-GB" dirty="0"/>
              <a:t>Positional encoding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405FA9-5AA8-238F-7912-FEBFA3B2F439}"/>
                  </a:ext>
                </a:extLst>
              </p:cNvPr>
              <p:cNvSpPr>
                <a:spLocks noGrp="1"/>
              </p:cNvSpPr>
              <p:nvPr>
                <p:ph idx="1"/>
              </p:nvPr>
            </p:nvSpPr>
            <p:spPr/>
            <p:txBody>
              <a:bodyPr/>
              <a:lstStyle/>
              <a:p>
                <a:r>
                  <a:rPr lang="en-GB" dirty="0"/>
                  <a:t>T</a:t>
                </a:r>
                <a:r>
                  <a:rPr lang="en-GB" dirty="0">
                    <a:effectLst/>
                  </a:rPr>
                  <a:t>he self-attention mechanism discards important information; the computation is the same regardless of the order of the inputs </a:t>
                </a:r>
                <a14:m>
                  <m:oMath xmlns:m="http://schemas.openxmlformats.org/officeDocument/2006/math">
                    <m:r>
                      <a:rPr lang="en-GB" i="1" dirty="0" smtClean="0">
                        <a:effectLst/>
                        <a:latin typeface="Cambria Math" panose="02040503050406030204" pitchFamily="18" charset="0"/>
                      </a:rPr>
                      <m:t>𝑥</m:t>
                    </m:r>
                    <m:r>
                      <a:rPr lang="en-GB" i="1" baseline="-25000" dirty="0" err="1" smtClean="0">
                        <a:effectLst/>
                        <a:latin typeface="Cambria Math" panose="02040503050406030204" pitchFamily="18" charset="0"/>
                      </a:rPr>
                      <m:t>𝑛</m:t>
                    </m:r>
                  </m:oMath>
                </a14:m>
                <a:r>
                  <a:rPr lang="en-GB" baseline="-25000" dirty="0">
                    <a:effectLst/>
                  </a:rPr>
                  <a:t>.</a:t>
                </a:r>
              </a:p>
              <a:p>
                <a:r>
                  <a:rPr lang="en-GB" dirty="0"/>
                  <a:t>However, the order is important when the inputs correspond to the words in a sentence.</a:t>
                </a:r>
              </a:p>
              <a:p>
                <a:endParaRPr lang="en-GB" dirty="0"/>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7B405FA9-5AA8-238F-7912-FEBFA3B2F439}"/>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48C2C3D4-E7CC-A0E7-535F-A0DC740DCCC5}"/>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p:spTree>
    <p:extLst>
      <p:ext uri="{BB962C8B-B14F-4D97-AF65-F5344CB8AC3E}">
        <p14:creationId xmlns:p14="http://schemas.microsoft.com/office/powerpoint/2010/main" val="1641648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E7AF4-ECD4-6110-FE8E-8704BB4C5EF1}"/>
              </a:ext>
            </a:extLst>
          </p:cNvPr>
          <p:cNvSpPr>
            <a:spLocks noGrp="1"/>
          </p:cNvSpPr>
          <p:nvPr>
            <p:ph type="title"/>
          </p:nvPr>
        </p:nvSpPr>
        <p:spPr/>
        <p:txBody>
          <a:bodyPr/>
          <a:lstStyle/>
          <a:p>
            <a:r>
              <a:rPr lang="en-GB" dirty="0"/>
              <a:t>Bag of words</a:t>
            </a:r>
          </a:p>
        </p:txBody>
      </p:sp>
      <p:sp>
        <p:nvSpPr>
          <p:cNvPr id="3" name="Slide Number Placeholder 2">
            <a:extLst>
              <a:ext uri="{FF2B5EF4-FFF2-40B4-BE49-F238E27FC236}">
                <a16:creationId xmlns:a16="http://schemas.microsoft.com/office/drawing/2014/main" id="{97C4A2F9-1376-B215-0EBE-793AA0B57C80}"/>
              </a:ext>
            </a:extLst>
          </p:cNvPr>
          <p:cNvSpPr>
            <a:spLocks noGrp="1"/>
          </p:cNvSpPr>
          <p:nvPr>
            <p:ph type="sldNum" sz="quarter" idx="12"/>
          </p:nvPr>
        </p:nvSpPr>
        <p:spPr/>
        <p:txBody>
          <a:bodyPr/>
          <a:lstStyle/>
          <a:p>
            <a:fld id="{BB98F552-A29D-2D4E-8192-F20670493719}" type="slidenum">
              <a:rPr lang="en-GB" altLang="en-US" smtClean="0"/>
              <a:pPr/>
              <a:t>32</a:t>
            </a:fld>
            <a:endParaRPr lang="en-GB" altLang="en-US" dirty="0"/>
          </a:p>
        </p:txBody>
      </p:sp>
    </p:spTree>
    <p:extLst>
      <p:ext uri="{BB962C8B-B14F-4D97-AF65-F5344CB8AC3E}">
        <p14:creationId xmlns:p14="http://schemas.microsoft.com/office/powerpoint/2010/main" val="1137151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2F3B9-A719-4E37-AC5F-57BBEAE8C5E0}"/>
              </a:ext>
            </a:extLst>
          </p:cNvPr>
          <p:cNvSpPr>
            <a:spLocks noGrp="1"/>
          </p:cNvSpPr>
          <p:nvPr>
            <p:ph type="title"/>
          </p:nvPr>
        </p:nvSpPr>
        <p:spPr/>
        <p:txBody>
          <a:bodyPr/>
          <a:lstStyle/>
          <a:p>
            <a:r>
              <a:rPr lang="en-GB" dirty="0"/>
              <a:t>Word2Vec</a:t>
            </a:r>
          </a:p>
        </p:txBody>
      </p:sp>
      <p:sp>
        <p:nvSpPr>
          <p:cNvPr id="3" name="Slide Number Placeholder 2">
            <a:extLst>
              <a:ext uri="{FF2B5EF4-FFF2-40B4-BE49-F238E27FC236}">
                <a16:creationId xmlns:a16="http://schemas.microsoft.com/office/drawing/2014/main" id="{1CE0DDE8-BA80-5C6F-3136-7211CDB9D30C}"/>
              </a:ext>
            </a:extLst>
          </p:cNvPr>
          <p:cNvSpPr>
            <a:spLocks noGrp="1"/>
          </p:cNvSpPr>
          <p:nvPr>
            <p:ph type="sldNum" sz="quarter" idx="12"/>
          </p:nvPr>
        </p:nvSpPr>
        <p:spPr/>
        <p:txBody>
          <a:bodyPr/>
          <a:lstStyle/>
          <a:p>
            <a:fld id="{BB98F552-A29D-2D4E-8192-F20670493719}" type="slidenum">
              <a:rPr lang="en-GB" altLang="en-US" smtClean="0"/>
              <a:pPr/>
              <a:t>33</a:t>
            </a:fld>
            <a:endParaRPr lang="en-GB" altLang="en-US" dirty="0"/>
          </a:p>
        </p:txBody>
      </p:sp>
      <p:sp>
        <p:nvSpPr>
          <p:cNvPr id="5" name="TextBox 4">
            <a:extLst>
              <a:ext uri="{FF2B5EF4-FFF2-40B4-BE49-F238E27FC236}">
                <a16:creationId xmlns:a16="http://schemas.microsoft.com/office/drawing/2014/main" id="{FF83D3F1-975B-6C63-A1DD-D52838477690}"/>
              </a:ext>
            </a:extLst>
          </p:cNvPr>
          <p:cNvSpPr txBox="1"/>
          <p:nvPr/>
        </p:nvSpPr>
        <p:spPr>
          <a:xfrm>
            <a:off x="653480" y="5336567"/>
            <a:ext cx="6966520" cy="246221"/>
          </a:xfrm>
          <a:prstGeom prst="rect">
            <a:avLst/>
          </a:prstGeom>
          <a:noFill/>
        </p:spPr>
        <p:txBody>
          <a:bodyPr wrap="square">
            <a:spAutoFit/>
          </a:bodyPr>
          <a:lstStyle/>
          <a:p>
            <a:r>
              <a:rPr lang="en-GB" sz="1000" dirty="0">
                <a:latin typeface="Gill Sans MT" panose="020B0502020104020203" pitchFamily="34" charset="77"/>
              </a:rPr>
              <a:t>Adrian </a:t>
            </a:r>
            <a:r>
              <a:rPr lang="en-GB" sz="1000" dirty="0" err="1">
                <a:latin typeface="Gill Sans MT" panose="020B0502020104020203" pitchFamily="34" charset="77"/>
              </a:rPr>
              <a:t>Colyer</a:t>
            </a:r>
            <a:r>
              <a:rPr lang="en-GB" sz="1000" dirty="0">
                <a:latin typeface="Gill Sans MT" panose="020B0502020104020203" pitchFamily="34" charset="77"/>
              </a:rPr>
              <a:t>, The amazing power of word vectors, https://</a:t>
            </a:r>
            <a:r>
              <a:rPr lang="en-GB" sz="1000" dirty="0" err="1">
                <a:latin typeface="Gill Sans MT" panose="020B0502020104020203" pitchFamily="34" charset="77"/>
              </a:rPr>
              <a:t>blog.acolyer.org</a:t>
            </a:r>
            <a:r>
              <a:rPr lang="en-GB" sz="1000" dirty="0">
                <a:latin typeface="Gill Sans MT" panose="020B0502020104020203" pitchFamily="34" charset="77"/>
              </a:rPr>
              <a:t>/2016/04/21/the-amazing-power-of-word-vectors/</a:t>
            </a:r>
          </a:p>
        </p:txBody>
      </p:sp>
      <p:pic>
        <p:nvPicPr>
          <p:cNvPr id="7" name="Picture 6" descr="Diagram&#10;&#10;Description automatically generated">
            <a:extLst>
              <a:ext uri="{FF2B5EF4-FFF2-40B4-BE49-F238E27FC236}">
                <a16:creationId xmlns:a16="http://schemas.microsoft.com/office/drawing/2014/main" id="{BF6F33F8-E57E-1BE1-506A-3E1217291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930418"/>
            <a:ext cx="7772400" cy="1854164"/>
          </a:xfrm>
          <a:prstGeom prst="rect">
            <a:avLst/>
          </a:prstGeom>
        </p:spPr>
      </p:pic>
    </p:spTree>
    <p:extLst>
      <p:ext uri="{BB962C8B-B14F-4D97-AF65-F5344CB8AC3E}">
        <p14:creationId xmlns:p14="http://schemas.microsoft.com/office/powerpoint/2010/main" val="2276179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F181-9529-6DF3-F327-789125AA9ED7}"/>
              </a:ext>
            </a:extLst>
          </p:cNvPr>
          <p:cNvSpPr>
            <a:spLocks noGrp="1"/>
          </p:cNvSpPr>
          <p:nvPr>
            <p:ph type="title"/>
          </p:nvPr>
        </p:nvSpPr>
        <p:spPr/>
        <p:txBody>
          <a:bodyPr/>
          <a:lstStyle/>
          <a:p>
            <a:r>
              <a:rPr lang="en-GB" dirty="0"/>
              <a:t>Word2Vec - CBOW</a:t>
            </a:r>
          </a:p>
        </p:txBody>
      </p:sp>
      <p:sp>
        <p:nvSpPr>
          <p:cNvPr id="3" name="Slide Number Placeholder 2">
            <a:extLst>
              <a:ext uri="{FF2B5EF4-FFF2-40B4-BE49-F238E27FC236}">
                <a16:creationId xmlns:a16="http://schemas.microsoft.com/office/drawing/2014/main" id="{518C8CE5-9D49-1458-7A67-77C8F0B04A60}"/>
              </a:ext>
            </a:extLst>
          </p:cNvPr>
          <p:cNvSpPr>
            <a:spLocks noGrp="1"/>
          </p:cNvSpPr>
          <p:nvPr>
            <p:ph type="sldNum" sz="quarter" idx="12"/>
          </p:nvPr>
        </p:nvSpPr>
        <p:spPr/>
        <p:txBody>
          <a:bodyPr/>
          <a:lstStyle/>
          <a:p>
            <a:fld id="{BB98F552-A29D-2D4E-8192-F20670493719}" type="slidenum">
              <a:rPr lang="en-GB" altLang="en-US" smtClean="0"/>
              <a:pPr/>
              <a:t>34</a:t>
            </a:fld>
            <a:endParaRPr lang="en-GB" altLang="en-US" dirty="0"/>
          </a:p>
        </p:txBody>
      </p:sp>
      <p:sp>
        <p:nvSpPr>
          <p:cNvPr id="4" name="TextBox 3">
            <a:extLst>
              <a:ext uri="{FF2B5EF4-FFF2-40B4-BE49-F238E27FC236}">
                <a16:creationId xmlns:a16="http://schemas.microsoft.com/office/drawing/2014/main" id="{0EE3A732-CDA2-E7AC-ED23-CE3037DFAB1E}"/>
              </a:ext>
            </a:extLst>
          </p:cNvPr>
          <p:cNvSpPr txBox="1"/>
          <p:nvPr/>
        </p:nvSpPr>
        <p:spPr>
          <a:xfrm>
            <a:off x="653480" y="5336567"/>
            <a:ext cx="6966520" cy="246221"/>
          </a:xfrm>
          <a:prstGeom prst="rect">
            <a:avLst/>
          </a:prstGeom>
          <a:noFill/>
        </p:spPr>
        <p:txBody>
          <a:bodyPr wrap="square">
            <a:spAutoFit/>
          </a:bodyPr>
          <a:lstStyle/>
          <a:p>
            <a:r>
              <a:rPr lang="en-GB" sz="1000" dirty="0">
                <a:latin typeface="Gill Sans MT" panose="020B0502020104020203" pitchFamily="34" charset="77"/>
              </a:rPr>
              <a:t>Adrian </a:t>
            </a:r>
            <a:r>
              <a:rPr lang="en-GB" sz="1000" dirty="0" err="1">
                <a:latin typeface="Gill Sans MT" panose="020B0502020104020203" pitchFamily="34" charset="77"/>
              </a:rPr>
              <a:t>Colyer</a:t>
            </a:r>
            <a:r>
              <a:rPr lang="en-GB" sz="1000" dirty="0">
                <a:latin typeface="Gill Sans MT" panose="020B0502020104020203" pitchFamily="34" charset="77"/>
              </a:rPr>
              <a:t>, The amazing power of word vectors, https://</a:t>
            </a:r>
            <a:r>
              <a:rPr lang="en-GB" sz="1000" dirty="0" err="1">
                <a:latin typeface="Gill Sans MT" panose="020B0502020104020203" pitchFamily="34" charset="77"/>
              </a:rPr>
              <a:t>blog.acolyer.org</a:t>
            </a:r>
            <a:r>
              <a:rPr lang="en-GB" sz="1000" dirty="0">
                <a:latin typeface="Gill Sans MT" panose="020B0502020104020203" pitchFamily="34" charset="77"/>
              </a:rPr>
              <a:t>/2016/04/21/the-amazing-power-of-word-vectors/</a:t>
            </a:r>
          </a:p>
        </p:txBody>
      </p:sp>
      <p:sp>
        <p:nvSpPr>
          <p:cNvPr id="9" name="Content Placeholder 2">
            <a:extLst>
              <a:ext uri="{FF2B5EF4-FFF2-40B4-BE49-F238E27FC236}">
                <a16:creationId xmlns:a16="http://schemas.microsoft.com/office/drawing/2014/main" id="{14BA84EF-DB2E-0705-5BA7-6BDCA11DFC19}"/>
              </a:ext>
            </a:extLst>
          </p:cNvPr>
          <p:cNvSpPr txBox="1">
            <a:spLocks/>
          </p:cNvSpPr>
          <p:nvPr/>
        </p:nvSpPr>
        <p:spPr>
          <a:xfrm>
            <a:off x="457200" y="1057011"/>
            <a:ext cx="8229600" cy="4140729"/>
          </a:xfrm>
          <a:prstGeom prst="rect">
            <a:avLst/>
          </a:prstGeom>
        </p:spPr>
        <p:txBody>
          <a:bodyPr/>
          <a:lst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a:lstStyle>
          <a:p>
            <a:r>
              <a:rPr lang="en-GB" kern="0">
                <a:solidFill>
                  <a:srgbClr val="000000"/>
                </a:solidFill>
              </a:rPr>
              <a:t>The training objective is to maximise the conditional probability of observing the actual output word (the focus word) given the input context words, with regard to the weights. </a:t>
            </a:r>
          </a:p>
          <a:p>
            <a:endParaRPr lang="en-GB" kern="0">
              <a:solidFill>
                <a:srgbClr val="000000"/>
              </a:solidFill>
            </a:endParaRPr>
          </a:p>
          <a:p>
            <a:r>
              <a:rPr lang="en-GB" kern="0">
                <a:solidFill>
                  <a:srgbClr val="000000"/>
                </a:solidFill>
              </a:rPr>
              <a:t>In this example, given the input (“an”, “efficient”, “method”, “for”, “high”, “quality”, “distributed”, “vector”) we want to maximise the probability of getting “learning” as the output.</a:t>
            </a:r>
            <a:endParaRPr lang="en-GB" kern="0"/>
          </a:p>
          <a:p>
            <a:endParaRPr lang="en-GB" kern="0" dirty="0"/>
          </a:p>
        </p:txBody>
      </p:sp>
    </p:spTree>
    <p:extLst>
      <p:ext uri="{BB962C8B-B14F-4D97-AF65-F5344CB8AC3E}">
        <p14:creationId xmlns:p14="http://schemas.microsoft.com/office/powerpoint/2010/main" val="1993732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E60DF-4E60-0F9F-44FD-2499054ADF30}"/>
              </a:ext>
            </a:extLst>
          </p:cNvPr>
          <p:cNvSpPr>
            <a:spLocks noGrp="1"/>
          </p:cNvSpPr>
          <p:nvPr>
            <p:ph type="title"/>
          </p:nvPr>
        </p:nvSpPr>
        <p:spPr/>
        <p:txBody>
          <a:bodyPr/>
          <a:lstStyle/>
          <a:p>
            <a:r>
              <a:rPr lang="en-GB" dirty="0"/>
              <a:t>Word2Vec - CBOW</a:t>
            </a:r>
          </a:p>
        </p:txBody>
      </p:sp>
      <p:sp>
        <p:nvSpPr>
          <p:cNvPr id="3" name="Slide Number Placeholder 2">
            <a:extLst>
              <a:ext uri="{FF2B5EF4-FFF2-40B4-BE49-F238E27FC236}">
                <a16:creationId xmlns:a16="http://schemas.microsoft.com/office/drawing/2014/main" id="{390B1864-7A4E-FC66-E4B1-3A1809519EDE}"/>
              </a:ext>
            </a:extLst>
          </p:cNvPr>
          <p:cNvSpPr>
            <a:spLocks noGrp="1"/>
          </p:cNvSpPr>
          <p:nvPr>
            <p:ph type="sldNum" sz="quarter" idx="12"/>
          </p:nvPr>
        </p:nvSpPr>
        <p:spPr/>
        <p:txBody>
          <a:bodyPr/>
          <a:lstStyle/>
          <a:p>
            <a:fld id="{BB98F552-A29D-2D4E-8192-F20670493719}" type="slidenum">
              <a:rPr lang="en-GB" altLang="en-US" smtClean="0"/>
              <a:pPr/>
              <a:t>35</a:t>
            </a:fld>
            <a:endParaRPr lang="en-GB" altLang="en-US" dirty="0"/>
          </a:p>
        </p:txBody>
      </p:sp>
      <p:pic>
        <p:nvPicPr>
          <p:cNvPr id="4" name="Picture 3" descr="Diagram&#10;&#10;Description automatically generated">
            <a:extLst>
              <a:ext uri="{FF2B5EF4-FFF2-40B4-BE49-F238E27FC236}">
                <a16:creationId xmlns:a16="http://schemas.microsoft.com/office/drawing/2014/main" id="{370D8313-52AB-97EF-D5B5-050AF01B9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839367"/>
            <a:ext cx="4752528" cy="4514902"/>
          </a:xfrm>
          <a:prstGeom prst="rect">
            <a:avLst/>
          </a:prstGeom>
        </p:spPr>
      </p:pic>
      <p:sp>
        <p:nvSpPr>
          <p:cNvPr id="5" name="TextBox 4">
            <a:extLst>
              <a:ext uri="{FF2B5EF4-FFF2-40B4-BE49-F238E27FC236}">
                <a16:creationId xmlns:a16="http://schemas.microsoft.com/office/drawing/2014/main" id="{6F089359-8028-BB4A-05D9-13DCEF3E7D70}"/>
              </a:ext>
            </a:extLst>
          </p:cNvPr>
          <p:cNvSpPr txBox="1"/>
          <p:nvPr/>
        </p:nvSpPr>
        <p:spPr>
          <a:xfrm>
            <a:off x="653480" y="5336567"/>
            <a:ext cx="6966520" cy="246221"/>
          </a:xfrm>
          <a:prstGeom prst="rect">
            <a:avLst/>
          </a:prstGeom>
          <a:noFill/>
        </p:spPr>
        <p:txBody>
          <a:bodyPr wrap="square">
            <a:spAutoFit/>
          </a:bodyPr>
          <a:lstStyle/>
          <a:p>
            <a:r>
              <a:rPr lang="en-GB" sz="1000" dirty="0">
                <a:latin typeface="Gill Sans MT" panose="020B0502020104020203" pitchFamily="34" charset="77"/>
              </a:rPr>
              <a:t>Adrian </a:t>
            </a:r>
            <a:r>
              <a:rPr lang="en-GB" sz="1000" dirty="0" err="1">
                <a:latin typeface="Gill Sans MT" panose="020B0502020104020203" pitchFamily="34" charset="77"/>
              </a:rPr>
              <a:t>Colyer</a:t>
            </a:r>
            <a:r>
              <a:rPr lang="en-GB" sz="1000" dirty="0">
                <a:latin typeface="Gill Sans MT" panose="020B0502020104020203" pitchFamily="34" charset="77"/>
              </a:rPr>
              <a:t>, The amazing power of word vectors, https://</a:t>
            </a:r>
            <a:r>
              <a:rPr lang="en-GB" sz="1000" dirty="0" err="1">
                <a:latin typeface="Gill Sans MT" panose="020B0502020104020203" pitchFamily="34" charset="77"/>
              </a:rPr>
              <a:t>blog.acolyer.org</a:t>
            </a:r>
            <a:r>
              <a:rPr lang="en-GB" sz="1000" dirty="0">
                <a:latin typeface="Gill Sans MT" panose="020B0502020104020203" pitchFamily="34" charset="77"/>
              </a:rPr>
              <a:t>/2016/04/21/the-amazing-power-of-word-vectors/</a:t>
            </a:r>
          </a:p>
        </p:txBody>
      </p:sp>
    </p:spTree>
    <p:extLst>
      <p:ext uri="{BB962C8B-B14F-4D97-AF65-F5344CB8AC3E}">
        <p14:creationId xmlns:p14="http://schemas.microsoft.com/office/powerpoint/2010/main" val="314953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E86C-30E1-EC63-D643-FDC9FAA1DF85}"/>
              </a:ext>
            </a:extLst>
          </p:cNvPr>
          <p:cNvSpPr>
            <a:spLocks noGrp="1"/>
          </p:cNvSpPr>
          <p:nvPr>
            <p:ph type="title"/>
          </p:nvPr>
        </p:nvSpPr>
        <p:spPr/>
        <p:txBody>
          <a:bodyPr/>
          <a:lstStyle/>
          <a:p>
            <a:r>
              <a:rPr lang="en-GB" dirty="0"/>
              <a:t>Word2Vec – Skip-gram</a:t>
            </a:r>
          </a:p>
        </p:txBody>
      </p:sp>
      <p:sp>
        <p:nvSpPr>
          <p:cNvPr id="3" name="Content Placeholder 2">
            <a:extLst>
              <a:ext uri="{FF2B5EF4-FFF2-40B4-BE49-F238E27FC236}">
                <a16:creationId xmlns:a16="http://schemas.microsoft.com/office/drawing/2014/main" id="{AC4CA0DC-D580-DEC4-7E1E-453A3D5148D5}"/>
              </a:ext>
            </a:extLst>
          </p:cNvPr>
          <p:cNvSpPr>
            <a:spLocks noGrp="1"/>
          </p:cNvSpPr>
          <p:nvPr>
            <p:ph idx="1"/>
          </p:nvPr>
        </p:nvSpPr>
        <p:spPr/>
        <p:txBody>
          <a:bodyPr/>
          <a:lstStyle/>
          <a:p>
            <a:r>
              <a:rPr lang="en-GB" b="0" i="0" u="none" strike="noStrike" dirty="0">
                <a:solidFill>
                  <a:srgbClr val="000000"/>
                </a:solidFill>
                <a:effectLst/>
              </a:rPr>
              <a:t>The training objective is to </a:t>
            </a:r>
            <a:r>
              <a:rPr lang="en-GB" b="0" i="0" u="none" strike="noStrike" dirty="0" err="1">
                <a:solidFill>
                  <a:srgbClr val="000000"/>
                </a:solidFill>
                <a:effectLst/>
              </a:rPr>
              <a:t>mimimise</a:t>
            </a:r>
            <a:r>
              <a:rPr lang="en-GB" b="0" i="0" u="none" strike="noStrike" dirty="0">
                <a:solidFill>
                  <a:srgbClr val="000000"/>
                </a:solidFill>
                <a:effectLst/>
              </a:rPr>
              <a:t> the summed prediction error across all context words in the output layer. </a:t>
            </a:r>
          </a:p>
          <a:p>
            <a:r>
              <a:rPr lang="en-GB" b="0" i="0" u="none" strike="noStrike" dirty="0">
                <a:solidFill>
                  <a:srgbClr val="000000"/>
                </a:solidFill>
                <a:effectLst/>
              </a:rPr>
              <a:t>In the example, the input would be “learning”, and we hope to see (“an”, “efficient”, “method”, “for”, “high”, “quality”, “distributed”, “vector”) at the output layer.</a:t>
            </a:r>
            <a:endParaRPr lang="en-GB" dirty="0"/>
          </a:p>
        </p:txBody>
      </p:sp>
      <p:sp>
        <p:nvSpPr>
          <p:cNvPr id="4" name="Slide Number Placeholder 3">
            <a:extLst>
              <a:ext uri="{FF2B5EF4-FFF2-40B4-BE49-F238E27FC236}">
                <a16:creationId xmlns:a16="http://schemas.microsoft.com/office/drawing/2014/main" id="{D97AA045-6237-7107-E043-C29FF4781951}"/>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dirty="0"/>
          </a:p>
        </p:txBody>
      </p:sp>
      <p:sp>
        <p:nvSpPr>
          <p:cNvPr id="5" name="TextBox 4">
            <a:extLst>
              <a:ext uri="{FF2B5EF4-FFF2-40B4-BE49-F238E27FC236}">
                <a16:creationId xmlns:a16="http://schemas.microsoft.com/office/drawing/2014/main" id="{CBE10B52-A806-97AB-C325-CED191223AC3}"/>
              </a:ext>
            </a:extLst>
          </p:cNvPr>
          <p:cNvSpPr txBox="1"/>
          <p:nvPr/>
        </p:nvSpPr>
        <p:spPr>
          <a:xfrm>
            <a:off x="653480" y="5336567"/>
            <a:ext cx="6966520" cy="246221"/>
          </a:xfrm>
          <a:prstGeom prst="rect">
            <a:avLst/>
          </a:prstGeom>
          <a:noFill/>
        </p:spPr>
        <p:txBody>
          <a:bodyPr wrap="square">
            <a:spAutoFit/>
          </a:bodyPr>
          <a:lstStyle/>
          <a:p>
            <a:r>
              <a:rPr lang="en-GB" sz="1000" dirty="0">
                <a:latin typeface="Gill Sans MT" panose="020B0502020104020203" pitchFamily="34" charset="77"/>
              </a:rPr>
              <a:t>Adrian </a:t>
            </a:r>
            <a:r>
              <a:rPr lang="en-GB" sz="1000" dirty="0" err="1">
                <a:latin typeface="Gill Sans MT" panose="020B0502020104020203" pitchFamily="34" charset="77"/>
              </a:rPr>
              <a:t>Colyer</a:t>
            </a:r>
            <a:r>
              <a:rPr lang="en-GB" sz="1000" dirty="0">
                <a:latin typeface="Gill Sans MT" panose="020B0502020104020203" pitchFamily="34" charset="77"/>
              </a:rPr>
              <a:t>, The amazing power of word vectors, https://</a:t>
            </a:r>
            <a:r>
              <a:rPr lang="en-GB" sz="1000" dirty="0" err="1">
                <a:latin typeface="Gill Sans MT" panose="020B0502020104020203" pitchFamily="34" charset="77"/>
              </a:rPr>
              <a:t>blog.acolyer.org</a:t>
            </a:r>
            <a:r>
              <a:rPr lang="en-GB" sz="1000" dirty="0">
                <a:latin typeface="Gill Sans MT" panose="020B0502020104020203" pitchFamily="34" charset="77"/>
              </a:rPr>
              <a:t>/2016/04/21/the-amazing-power-of-word-vectors/</a:t>
            </a:r>
          </a:p>
        </p:txBody>
      </p:sp>
    </p:spTree>
    <p:extLst>
      <p:ext uri="{BB962C8B-B14F-4D97-AF65-F5344CB8AC3E}">
        <p14:creationId xmlns:p14="http://schemas.microsoft.com/office/powerpoint/2010/main" val="3666389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93E53-9619-E788-18C8-0B27A131F226}"/>
              </a:ext>
            </a:extLst>
          </p:cNvPr>
          <p:cNvSpPr>
            <a:spLocks noGrp="1"/>
          </p:cNvSpPr>
          <p:nvPr>
            <p:ph type="title"/>
          </p:nvPr>
        </p:nvSpPr>
        <p:spPr/>
        <p:txBody>
          <a:bodyPr/>
          <a:lstStyle/>
          <a:p>
            <a:r>
              <a:rPr lang="en-GB" dirty="0"/>
              <a:t>Word2Vec – Skip-gram</a:t>
            </a:r>
          </a:p>
        </p:txBody>
      </p:sp>
      <p:sp>
        <p:nvSpPr>
          <p:cNvPr id="3" name="Slide Number Placeholder 2">
            <a:extLst>
              <a:ext uri="{FF2B5EF4-FFF2-40B4-BE49-F238E27FC236}">
                <a16:creationId xmlns:a16="http://schemas.microsoft.com/office/drawing/2014/main" id="{E203D8DE-4DBC-FDA0-8D05-D57926CC1B29}"/>
              </a:ext>
            </a:extLst>
          </p:cNvPr>
          <p:cNvSpPr>
            <a:spLocks noGrp="1"/>
          </p:cNvSpPr>
          <p:nvPr>
            <p:ph type="sldNum" sz="quarter" idx="12"/>
          </p:nvPr>
        </p:nvSpPr>
        <p:spPr/>
        <p:txBody>
          <a:bodyPr/>
          <a:lstStyle/>
          <a:p>
            <a:fld id="{BB98F552-A29D-2D4E-8192-F20670493719}" type="slidenum">
              <a:rPr lang="en-GB" altLang="en-US" smtClean="0"/>
              <a:pPr/>
              <a:t>37</a:t>
            </a:fld>
            <a:endParaRPr lang="en-GB" altLang="en-US" dirty="0"/>
          </a:p>
        </p:txBody>
      </p:sp>
      <p:pic>
        <p:nvPicPr>
          <p:cNvPr id="5" name="Picture 4" descr="Diagram&#10;&#10;Description automatically generated">
            <a:extLst>
              <a:ext uri="{FF2B5EF4-FFF2-40B4-BE49-F238E27FC236}">
                <a16:creationId xmlns:a16="http://schemas.microsoft.com/office/drawing/2014/main" id="{D6F8ADB0-9E18-88A3-0149-1C76C8FCC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6763" y="841276"/>
            <a:ext cx="4459953" cy="4323354"/>
          </a:xfrm>
          <a:prstGeom prst="rect">
            <a:avLst/>
          </a:prstGeom>
        </p:spPr>
      </p:pic>
      <p:sp>
        <p:nvSpPr>
          <p:cNvPr id="6" name="TextBox 5">
            <a:extLst>
              <a:ext uri="{FF2B5EF4-FFF2-40B4-BE49-F238E27FC236}">
                <a16:creationId xmlns:a16="http://schemas.microsoft.com/office/drawing/2014/main" id="{AE601597-9586-9E8E-1524-965B07C11F3E}"/>
              </a:ext>
            </a:extLst>
          </p:cNvPr>
          <p:cNvSpPr txBox="1"/>
          <p:nvPr/>
        </p:nvSpPr>
        <p:spPr>
          <a:xfrm>
            <a:off x="653480" y="5336567"/>
            <a:ext cx="6966520" cy="246221"/>
          </a:xfrm>
          <a:prstGeom prst="rect">
            <a:avLst/>
          </a:prstGeom>
          <a:noFill/>
        </p:spPr>
        <p:txBody>
          <a:bodyPr wrap="square">
            <a:spAutoFit/>
          </a:bodyPr>
          <a:lstStyle/>
          <a:p>
            <a:r>
              <a:rPr lang="en-GB" sz="1000" dirty="0">
                <a:latin typeface="Gill Sans MT" panose="020B0502020104020203" pitchFamily="34" charset="77"/>
              </a:rPr>
              <a:t>Adrian </a:t>
            </a:r>
            <a:r>
              <a:rPr lang="en-GB" sz="1000" dirty="0" err="1">
                <a:latin typeface="Gill Sans MT" panose="020B0502020104020203" pitchFamily="34" charset="77"/>
              </a:rPr>
              <a:t>Colyer</a:t>
            </a:r>
            <a:r>
              <a:rPr lang="en-GB" sz="1000" dirty="0">
                <a:latin typeface="Gill Sans MT" panose="020B0502020104020203" pitchFamily="34" charset="77"/>
              </a:rPr>
              <a:t>, The amazing power of word vectors, https://</a:t>
            </a:r>
            <a:r>
              <a:rPr lang="en-GB" sz="1000" dirty="0" err="1">
                <a:latin typeface="Gill Sans MT" panose="020B0502020104020203" pitchFamily="34" charset="77"/>
              </a:rPr>
              <a:t>blog.acolyer.org</a:t>
            </a:r>
            <a:r>
              <a:rPr lang="en-GB" sz="1000" dirty="0">
                <a:latin typeface="Gill Sans MT" panose="020B0502020104020203" pitchFamily="34" charset="77"/>
              </a:rPr>
              <a:t>/2016/04/21/the-amazing-power-of-word-vectors/</a:t>
            </a:r>
          </a:p>
        </p:txBody>
      </p:sp>
    </p:spTree>
    <p:extLst>
      <p:ext uri="{BB962C8B-B14F-4D97-AF65-F5344CB8AC3E}">
        <p14:creationId xmlns:p14="http://schemas.microsoft.com/office/powerpoint/2010/main" val="2291325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95515-F966-CBB1-8F6F-581B6E9C4203}"/>
              </a:ext>
            </a:extLst>
          </p:cNvPr>
          <p:cNvSpPr>
            <a:spLocks noGrp="1"/>
          </p:cNvSpPr>
          <p:nvPr>
            <p:ph type="title"/>
          </p:nvPr>
        </p:nvSpPr>
        <p:spPr/>
        <p:txBody>
          <a:bodyPr/>
          <a:lstStyle/>
          <a:p>
            <a:r>
              <a:rPr lang="en-GB" dirty="0"/>
              <a:t>Positional encoding</a:t>
            </a:r>
          </a:p>
        </p:txBody>
      </p:sp>
      <p:sp>
        <p:nvSpPr>
          <p:cNvPr id="3" name="Slide Number Placeholder 2">
            <a:extLst>
              <a:ext uri="{FF2B5EF4-FFF2-40B4-BE49-F238E27FC236}">
                <a16:creationId xmlns:a16="http://schemas.microsoft.com/office/drawing/2014/main" id="{D7F2A348-DC4F-79A6-AE98-75D9BB3B7AFD}"/>
              </a:ext>
            </a:extLst>
          </p:cNvPr>
          <p:cNvSpPr>
            <a:spLocks noGrp="1"/>
          </p:cNvSpPr>
          <p:nvPr>
            <p:ph type="sldNum" sz="quarter" idx="12"/>
          </p:nvPr>
        </p:nvSpPr>
        <p:spPr/>
        <p:txBody>
          <a:bodyPr/>
          <a:lstStyle/>
          <a:p>
            <a:fld id="{BB98F552-A29D-2D4E-8192-F20670493719}" type="slidenum">
              <a:rPr lang="en-GB" altLang="en-US" smtClean="0"/>
              <a:pPr/>
              <a:t>38</a:t>
            </a:fld>
            <a:endParaRPr lang="en-GB" altLang="en-US" dirty="0"/>
          </a:p>
        </p:txBody>
      </p:sp>
    </p:spTree>
    <p:extLst>
      <p:ext uri="{BB962C8B-B14F-4D97-AF65-F5344CB8AC3E}">
        <p14:creationId xmlns:p14="http://schemas.microsoft.com/office/powerpoint/2010/main" val="3282867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6B27-EF7F-17B9-ACE7-32127F18A882}"/>
              </a:ext>
            </a:extLst>
          </p:cNvPr>
          <p:cNvSpPr>
            <a:spLocks noGrp="1"/>
          </p:cNvSpPr>
          <p:nvPr>
            <p:ph type="title"/>
          </p:nvPr>
        </p:nvSpPr>
        <p:spPr/>
        <p:txBody>
          <a:bodyPr/>
          <a:lstStyle/>
          <a:p>
            <a:r>
              <a:rPr lang="en-GB" dirty="0"/>
              <a:t>Embedding with positional encoding</a:t>
            </a:r>
          </a:p>
        </p:txBody>
      </p:sp>
      <p:sp>
        <p:nvSpPr>
          <p:cNvPr id="3" name="Slide Number Placeholder 2">
            <a:extLst>
              <a:ext uri="{FF2B5EF4-FFF2-40B4-BE49-F238E27FC236}">
                <a16:creationId xmlns:a16="http://schemas.microsoft.com/office/drawing/2014/main" id="{E678A9EC-126F-986B-E979-52715F2C84CB}"/>
              </a:ext>
            </a:extLst>
          </p:cNvPr>
          <p:cNvSpPr>
            <a:spLocks noGrp="1"/>
          </p:cNvSpPr>
          <p:nvPr>
            <p:ph type="sldNum" sz="quarter" idx="12"/>
          </p:nvPr>
        </p:nvSpPr>
        <p:spPr/>
        <p:txBody>
          <a:bodyPr/>
          <a:lstStyle/>
          <a:p>
            <a:fld id="{BB98F552-A29D-2D4E-8192-F20670493719}" type="slidenum">
              <a:rPr lang="en-GB" altLang="en-US" smtClean="0"/>
              <a:pPr/>
              <a:t>39</a:t>
            </a:fld>
            <a:endParaRPr lang="en-GB" altLang="en-US" dirty="0"/>
          </a:p>
        </p:txBody>
      </p:sp>
    </p:spTree>
    <p:extLst>
      <p:ext uri="{BB962C8B-B14F-4D97-AF65-F5344CB8AC3E}">
        <p14:creationId xmlns:p14="http://schemas.microsoft.com/office/powerpoint/2010/main" val="3041130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951D-65B4-9F3A-0F71-04D08CCFD26F}"/>
              </a:ext>
            </a:extLst>
          </p:cNvPr>
          <p:cNvSpPr>
            <a:spLocks noGrp="1"/>
          </p:cNvSpPr>
          <p:nvPr>
            <p:ph type="title"/>
          </p:nvPr>
        </p:nvSpPr>
        <p:spPr/>
        <p:txBody>
          <a:bodyPr/>
          <a:lstStyle/>
          <a:p>
            <a:r>
              <a:rPr lang="en-GB" dirty="0"/>
              <a:t>Query, key and value</a:t>
            </a:r>
          </a:p>
        </p:txBody>
      </p:sp>
      <p:sp>
        <p:nvSpPr>
          <p:cNvPr id="3" name="Slide Number Placeholder 2">
            <a:extLst>
              <a:ext uri="{FF2B5EF4-FFF2-40B4-BE49-F238E27FC236}">
                <a16:creationId xmlns:a16="http://schemas.microsoft.com/office/drawing/2014/main" id="{9F35D3B6-0C5A-7CB4-2994-A8675D249A18}"/>
              </a:ext>
            </a:extLst>
          </p:cNvPr>
          <p:cNvSpPr>
            <a:spLocks noGrp="1"/>
          </p:cNvSpPr>
          <p:nvPr>
            <p:ph type="sldNum" sz="quarter" idx="12"/>
          </p:nvPr>
        </p:nvSpPr>
        <p:spPr/>
        <p:txBody>
          <a:bodyPr/>
          <a:lstStyle/>
          <a:p>
            <a:fld id="{BB98F552-A29D-2D4E-8192-F20670493719}" type="slidenum">
              <a:rPr lang="en-GB" altLang="en-US" smtClean="0"/>
              <a:pPr/>
              <a:t>4</a:t>
            </a:fld>
            <a:endParaRPr lang="en-GB" altLang="en-US" dirty="0"/>
          </a:p>
        </p:txBody>
      </p:sp>
      <p:pic>
        <p:nvPicPr>
          <p:cNvPr id="5" name="Picture 4" descr="Graphical user interface, website&#10;&#10;Description automatically generated">
            <a:extLst>
              <a:ext uri="{FF2B5EF4-FFF2-40B4-BE49-F238E27FC236}">
                <a16:creationId xmlns:a16="http://schemas.microsoft.com/office/drawing/2014/main" id="{A3E2DBD6-A452-B458-2323-576492BE5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880" y="1057300"/>
            <a:ext cx="6732240" cy="3794115"/>
          </a:xfrm>
          <a:prstGeom prst="rect">
            <a:avLst/>
          </a:prstGeom>
        </p:spPr>
      </p:pic>
    </p:spTree>
    <p:extLst>
      <p:ext uri="{BB962C8B-B14F-4D97-AF65-F5344CB8AC3E}">
        <p14:creationId xmlns:p14="http://schemas.microsoft.com/office/powerpoint/2010/main" val="288616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6659-38EA-A12D-1F8C-47D6AF1F7F69}"/>
              </a:ext>
            </a:extLst>
          </p:cNvPr>
          <p:cNvSpPr>
            <a:spLocks noGrp="1"/>
          </p:cNvSpPr>
          <p:nvPr>
            <p:ph type="title"/>
          </p:nvPr>
        </p:nvSpPr>
        <p:spPr/>
        <p:txBody>
          <a:bodyPr/>
          <a:lstStyle/>
          <a:p>
            <a:r>
              <a:rPr lang="en-GB" dirty="0"/>
              <a:t>Positional encoding – sinusoidal </a:t>
            </a:r>
          </a:p>
        </p:txBody>
      </p:sp>
      <p:sp>
        <p:nvSpPr>
          <p:cNvPr id="3" name="Slide Number Placeholder 2">
            <a:extLst>
              <a:ext uri="{FF2B5EF4-FFF2-40B4-BE49-F238E27FC236}">
                <a16:creationId xmlns:a16="http://schemas.microsoft.com/office/drawing/2014/main" id="{596E2E84-1946-FA83-E54D-14FE5C765487}"/>
              </a:ext>
            </a:extLst>
          </p:cNvPr>
          <p:cNvSpPr>
            <a:spLocks noGrp="1"/>
          </p:cNvSpPr>
          <p:nvPr>
            <p:ph type="sldNum" sz="quarter" idx="12"/>
          </p:nvPr>
        </p:nvSpPr>
        <p:spPr/>
        <p:txBody>
          <a:bodyPr/>
          <a:lstStyle/>
          <a:p>
            <a:fld id="{BB98F552-A29D-2D4E-8192-F20670493719}" type="slidenum">
              <a:rPr lang="en-GB" altLang="en-US" smtClean="0"/>
              <a:pPr/>
              <a:t>40</a:t>
            </a:fld>
            <a:endParaRPr lang="en-GB" altLang="en-US" dirty="0"/>
          </a:p>
        </p:txBody>
      </p:sp>
      <p:pic>
        <p:nvPicPr>
          <p:cNvPr id="1026" name="Picture 2" descr="enter image description here">
            <a:extLst>
              <a:ext uri="{FF2B5EF4-FFF2-40B4-BE49-F238E27FC236}">
                <a16:creationId xmlns:a16="http://schemas.microsoft.com/office/drawing/2014/main" id="{49C420FA-B06D-955E-100F-32E7471FC7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12" b="10454"/>
          <a:stretch/>
        </p:blipFill>
        <p:spPr bwMode="auto">
          <a:xfrm>
            <a:off x="1004255" y="861997"/>
            <a:ext cx="5581600" cy="20417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ED5FFF-95AB-C8A5-0790-09FC6E2CA195}"/>
              </a:ext>
            </a:extLst>
          </p:cNvPr>
          <p:cNvSpPr txBox="1"/>
          <p:nvPr/>
        </p:nvSpPr>
        <p:spPr>
          <a:xfrm>
            <a:off x="470794" y="5059568"/>
            <a:ext cx="6552728" cy="400110"/>
          </a:xfrm>
          <a:prstGeom prst="rect">
            <a:avLst/>
          </a:prstGeom>
          <a:noFill/>
        </p:spPr>
        <p:txBody>
          <a:bodyPr wrap="square">
            <a:spAutoFit/>
          </a:bodyPr>
          <a:lstStyle/>
          <a:p>
            <a:r>
              <a:rPr lang="en-GB" sz="1000" b="0" i="0" dirty="0">
                <a:effectLst/>
                <a:latin typeface="Gill Sans MT" panose="020B0502020104020203" pitchFamily="34" charset="77"/>
              </a:rPr>
              <a:t>From Visual Guide to Transformer Neural Networks - (Part 1) Position Embeddings via:</a:t>
            </a:r>
          </a:p>
          <a:p>
            <a:r>
              <a:rPr lang="en-GB" sz="1000" b="0" i="0" dirty="0">
                <a:effectLst/>
                <a:latin typeface="Gill Sans MT" panose="020B0502020104020203" pitchFamily="34" charset="77"/>
              </a:rPr>
              <a:t>https://</a:t>
            </a:r>
            <a:r>
              <a:rPr lang="en-GB" sz="1000" b="0" i="0" dirty="0" err="1">
                <a:effectLst/>
                <a:latin typeface="Gill Sans MT" panose="020B0502020104020203" pitchFamily="34" charset="77"/>
              </a:rPr>
              <a:t>datascience.stackexchange.com</a:t>
            </a:r>
            <a:r>
              <a:rPr lang="en-GB" sz="1000" b="0" i="0" dirty="0">
                <a:effectLst/>
                <a:latin typeface="Gill Sans MT" panose="020B0502020104020203" pitchFamily="34" charset="77"/>
              </a:rPr>
              <a:t>/questions/51065/what-is-the-positional-encoding-in-the-transformer-model</a:t>
            </a:r>
          </a:p>
        </p:txBody>
      </p:sp>
      <p:sp>
        <p:nvSpPr>
          <p:cNvPr id="7" name="TextBox 6">
            <a:extLst>
              <a:ext uri="{FF2B5EF4-FFF2-40B4-BE49-F238E27FC236}">
                <a16:creationId xmlns:a16="http://schemas.microsoft.com/office/drawing/2014/main" id="{BB6D6D3C-D4E0-8FA4-EB5B-37C454D584BE}"/>
              </a:ext>
            </a:extLst>
          </p:cNvPr>
          <p:cNvSpPr txBox="1"/>
          <p:nvPr/>
        </p:nvSpPr>
        <p:spPr>
          <a:xfrm>
            <a:off x="624789" y="3091892"/>
            <a:ext cx="7894421" cy="1477328"/>
          </a:xfrm>
          <a:prstGeom prst="rect">
            <a:avLst/>
          </a:prstGeom>
          <a:noFill/>
        </p:spPr>
        <p:txBody>
          <a:bodyPr wrap="square">
            <a:spAutoFit/>
          </a:bodyPr>
          <a:lstStyle/>
          <a:p>
            <a:pPr algn="l" fontAlgn="base"/>
            <a:r>
              <a:rPr lang="en-GB" b="0" i="0" u="none" strike="noStrike" dirty="0">
                <a:solidFill>
                  <a:srgbClr val="232629"/>
                </a:solidFill>
                <a:effectLst/>
                <a:latin typeface="Gill Sans MT" panose="020B0502020104020203" pitchFamily="34" charset="77"/>
              </a:rPr>
              <a:t>- “</a:t>
            </a:r>
            <a:r>
              <a:rPr lang="en-GB" b="0" i="0" u="none" strike="noStrike" dirty="0" err="1">
                <a:solidFill>
                  <a:srgbClr val="232629"/>
                </a:solidFill>
                <a:effectLst/>
                <a:latin typeface="Gill Sans MT" panose="020B0502020104020203" pitchFamily="34" charset="77"/>
              </a:rPr>
              <a:t>pos</a:t>
            </a:r>
            <a:r>
              <a:rPr lang="en-GB" b="0" i="0" u="none" strike="noStrike" dirty="0">
                <a:solidFill>
                  <a:srgbClr val="232629"/>
                </a:solidFill>
                <a:effectLst/>
                <a:latin typeface="Gill Sans MT" panose="020B0502020104020203" pitchFamily="34" charset="77"/>
              </a:rPr>
              <a:t>” is the position of the “word” in the sequence. </a:t>
            </a:r>
          </a:p>
          <a:p>
            <a:pPr algn="l" fontAlgn="base"/>
            <a:r>
              <a:rPr lang="en-GB" b="0" i="0" u="none" strike="noStrike" dirty="0">
                <a:solidFill>
                  <a:srgbClr val="232629"/>
                </a:solidFill>
                <a:effectLst/>
                <a:latin typeface="Gill Sans MT" panose="020B0502020104020203" pitchFamily="34" charset="77"/>
              </a:rPr>
              <a:t>- P0 refers to the position embedding of the first word; </a:t>
            </a:r>
          </a:p>
          <a:p>
            <a:pPr algn="l" fontAlgn="base"/>
            <a:r>
              <a:rPr lang="en-GB" b="0" i="0" u="none" strike="noStrike" dirty="0">
                <a:solidFill>
                  <a:srgbClr val="232629"/>
                </a:solidFill>
                <a:effectLst/>
                <a:latin typeface="Gill Sans MT" panose="020B0502020104020203" pitchFamily="34" charset="77"/>
              </a:rPr>
              <a:t>- “d” is the size of the word/token embedding. </a:t>
            </a:r>
          </a:p>
          <a:p>
            <a:pPr algn="l" fontAlgn="base"/>
            <a:r>
              <a:rPr lang="en-GB" b="0" i="0" u="none" strike="noStrike" dirty="0">
                <a:solidFill>
                  <a:srgbClr val="232629"/>
                </a:solidFill>
                <a:effectLst/>
                <a:latin typeface="Gill Sans MT" panose="020B0502020104020203" pitchFamily="34" charset="77"/>
              </a:rPr>
              <a:t>- In this example d=5. </a:t>
            </a:r>
          </a:p>
          <a:p>
            <a:pPr algn="l" fontAlgn="base"/>
            <a:r>
              <a:rPr lang="en-GB" b="0" i="0" u="none" strike="noStrike" dirty="0">
                <a:solidFill>
                  <a:srgbClr val="232629"/>
                </a:solidFill>
                <a:effectLst/>
                <a:latin typeface="Gill Sans MT" panose="020B0502020104020203" pitchFamily="34" charset="77"/>
              </a:rPr>
              <a:t>- While “d” is fixed, “</a:t>
            </a:r>
            <a:r>
              <a:rPr lang="en-GB" b="0" i="0" u="none" strike="noStrike" dirty="0" err="1">
                <a:solidFill>
                  <a:srgbClr val="232629"/>
                </a:solidFill>
                <a:effectLst/>
                <a:latin typeface="Gill Sans MT" panose="020B0502020104020203" pitchFamily="34" charset="77"/>
              </a:rPr>
              <a:t>pos</a:t>
            </a:r>
            <a:r>
              <a:rPr lang="en-GB" b="0" i="0" u="none" strike="noStrike" dirty="0">
                <a:solidFill>
                  <a:srgbClr val="232629"/>
                </a:solidFill>
                <a:effectLst/>
                <a:latin typeface="Gill Sans MT" panose="020B0502020104020203" pitchFamily="34" charset="77"/>
              </a:rPr>
              <a:t>” and “</a:t>
            </a:r>
            <a:r>
              <a:rPr lang="en-GB" b="0" i="0" u="none" strike="noStrike" dirty="0" err="1">
                <a:solidFill>
                  <a:srgbClr val="232629"/>
                </a:solidFill>
                <a:effectLst/>
                <a:latin typeface="Gill Sans MT" panose="020B0502020104020203" pitchFamily="34" charset="77"/>
              </a:rPr>
              <a:t>i</a:t>
            </a:r>
            <a:r>
              <a:rPr lang="en-GB" b="0" i="0" u="none" strike="noStrike" dirty="0">
                <a:solidFill>
                  <a:srgbClr val="232629"/>
                </a:solidFill>
                <a:effectLst/>
                <a:latin typeface="Gill Sans MT" panose="020B0502020104020203" pitchFamily="34" charset="77"/>
              </a:rPr>
              <a:t>” vary. </a:t>
            </a:r>
          </a:p>
        </p:txBody>
      </p:sp>
    </p:spTree>
    <p:extLst>
      <p:ext uri="{BB962C8B-B14F-4D97-AF65-F5344CB8AC3E}">
        <p14:creationId xmlns:p14="http://schemas.microsoft.com/office/powerpoint/2010/main" val="2479087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274D2-BC5D-C9E8-7639-A76F09CFCAEE}"/>
              </a:ext>
            </a:extLst>
          </p:cNvPr>
          <p:cNvSpPr>
            <a:spLocks noGrp="1"/>
          </p:cNvSpPr>
          <p:nvPr>
            <p:ph type="title"/>
          </p:nvPr>
        </p:nvSpPr>
        <p:spPr/>
        <p:txBody>
          <a:bodyPr/>
          <a:lstStyle/>
          <a:p>
            <a:r>
              <a:rPr lang="en-GB" dirty="0"/>
              <a:t>Positional encoding- sinusoidal – the effect of “</a:t>
            </a:r>
            <a:r>
              <a:rPr lang="en-GB" dirty="0" err="1"/>
              <a:t>pos</a:t>
            </a:r>
            <a:r>
              <a:rPr lang="en-GB" dirty="0"/>
              <a:t>”</a:t>
            </a:r>
          </a:p>
        </p:txBody>
      </p:sp>
      <p:sp>
        <p:nvSpPr>
          <p:cNvPr id="3" name="Slide Number Placeholder 2">
            <a:extLst>
              <a:ext uri="{FF2B5EF4-FFF2-40B4-BE49-F238E27FC236}">
                <a16:creationId xmlns:a16="http://schemas.microsoft.com/office/drawing/2014/main" id="{18E6677B-DEAE-35EF-3FE7-D86F87ABC07C}"/>
              </a:ext>
            </a:extLst>
          </p:cNvPr>
          <p:cNvSpPr>
            <a:spLocks noGrp="1"/>
          </p:cNvSpPr>
          <p:nvPr>
            <p:ph type="sldNum" sz="quarter" idx="12"/>
          </p:nvPr>
        </p:nvSpPr>
        <p:spPr/>
        <p:txBody>
          <a:bodyPr/>
          <a:lstStyle/>
          <a:p>
            <a:fld id="{BB98F552-A29D-2D4E-8192-F20670493719}" type="slidenum">
              <a:rPr lang="en-GB" altLang="en-US" smtClean="0"/>
              <a:pPr/>
              <a:t>41</a:t>
            </a:fld>
            <a:endParaRPr lang="en-GB" altLang="en-US" dirty="0"/>
          </a:p>
        </p:txBody>
      </p:sp>
      <p:pic>
        <p:nvPicPr>
          <p:cNvPr id="5" name="Picture 4" descr="Chart&#10;&#10;Description automatically generated">
            <a:extLst>
              <a:ext uri="{FF2B5EF4-FFF2-40B4-BE49-F238E27FC236}">
                <a16:creationId xmlns:a16="http://schemas.microsoft.com/office/drawing/2014/main" id="{D596FBD2-A0FA-210B-053F-1821E7FABC9D}"/>
              </a:ext>
            </a:extLst>
          </p:cNvPr>
          <p:cNvPicPr>
            <a:picLocks noChangeAspect="1"/>
          </p:cNvPicPr>
          <p:nvPr/>
        </p:nvPicPr>
        <p:blipFill rotWithShape="1">
          <a:blip r:embed="rId2">
            <a:extLst>
              <a:ext uri="{28A0092B-C50C-407E-A947-70E740481C1C}">
                <a14:useLocalDpi xmlns:a14="http://schemas.microsoft.com/office/drawing/2010/main" val="0"/>
              </a:ext>
            </a:extLst>
          </a:blip>
          <a:srcRect t="11192"/>
          <a:stretch/>
        </p:blipFill>
        <p:spPr>
          <a:xfrm>
            <a:off x="971600" y="1057300"/>
            <a:ext cx="6050508" cy="3274633"/>
          </a:xfrm>
          <a:prstGeom prst="rect">
            <a:avLst/>
          </a:prstGeom>
        </p:spPr>
      </p:pic>
      <p:sp>
        <p:nvSpPr>
          <p:cNvPr id="6" name="TextBox 5">
            <a:extLst>
              <a:ext uri="{FF2B5EF4-FFF2-40B4-BE49-F238E27FC236}">
                <a16:creationId xmlns:a16="http://schemas.microsoft.com/office/drawing/2014/main" id="{8CF62506-4F70-E0EA-85D3-8702347032E2}"/>
              </a:ext>
            </a:extLst>
          </p:cNvPr>
          <p:cNvSpPr txBox="1"/>
          <p:nvPr/>
        </p:nvSpPr>
        <p:spPr>
          <a:xfrm>
            <a:off x="470794" y="5059568"/>
            <a:ext cx="6552728" cy="400110"/>
          </a:xfrm>
          <a:prstGeom prst="rect">
            <a:avLst/>
          </a:prstGeom>
          <a:noFill/>
        </p:spPr>
        <p:txBody>
          <a:bodyPr wrap="square">
            <a:spAutoFit/>
          </a:bodyPr>
          <a:lstStyle/>
          <a:p>
            <a:r>
              <a:rPr lang="en-GB" sz="1000" b="0" i="0" dirty="0">
                <a:effectLst/>
                <a:latin typeface="Gill Sans MT" panose="020B0502020104020203" pitchFamily="34" charset="77"/>
              </a:rPr>
              <a:t>From Visual Guide to Transformer Neural Networks - (Part 1) Position Embeddings via:</a:t>
            </a:r>
          </a:p>
          <a:p>
            <a:r>
              <a:rPr lang="en-GB" sz="1000" b="0" i="0" dirty="0">
                <a:effectLst/>
                <a:latin typeface="Gill Sans MT" panose="020B0502020104020203" pitchFamily="34" charset="77"/>
              </a:rPr>
              <a:t>https://</a:t>
            </a:r>
            <a:r>
              <a:rPr lang="en-GB" sz="1000" b="0" i="0" dirty="0" err="1">
                <a:effectLst/>
                <a:latin typeface="Gill Sans MT" panose="020B0502020104020203" pitchFamily="34" charset="77"/>
              </a:rPr>
              <a:t>datascience.stackexchange.com</a:t>
            </a:r>
            <a:r>
              <a:rPr lang="en-GB" sz="1000" b="0" i="0" dirty="0">
                <a:effectLst/>
                <a:latin typeface="Gill Sans MT" panose="020B0502020104020203" pitchFamily="34" charset="77"/>
              </a:rPr>
              <a:t>/questions/51065/what-is-the-positional-encoding-in-the-transformer-model</a:t>
            </a:r>
          </a:p>
        </p:txBody>
      </p:sp>
    </p:spTree>
    <p:extLst>
      <p:ext uri="{BB962C8B-B14F-4D97-AF65-F5344CB8AC3E}">
        <p14:creationId xmlns:p14="http://schemas.microsoft.com/office/powerpoint/2010/main" val="4120536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022F3-1EBC-EED5-20BB-87CD84FC1F97}"/>
              </a:ext>
            </a:extLst>
          </p:cNvPr>
          <p:cNvSpPr>
            <a:spLocks noGrp="1"/>
          </p:cNvSpPr>
          <p:nvPr>
            <p:ph type="title"/>
          </p:nvPr>
        </p:nvSpPr>
        <p:spPr/>
        <p:txBody>
          <a:bodyPr/>
          <a:lstStyle/>
          <a:p>
            <a:r>
              <a:rPr lang="en-GB" dirty="0"/>
              <a:t>Positional encoding- sinusoidal – the effect of “</a:t>
            </a:r>
            <a:r>
              <a:rPr lang="en-GB" dirty="0" err="1"/>
              <a:t>i</a:t>
            </a:r>
            <a:r>
              <a:rPr lang="en-GB" dirty="0"/>
              <a:t>”</a:t>
            </a:r>
          </a:p>
        </p:txBody>
      </p:sp>
      <p:sp>
        <p:nvSpPr>
          <p:cNvPr id="3" name="Slide Number Placeholder 2">
            <a:extLst>
              <a:ext uri="{FF2B5EF4-FFF2-40B4-BE49-F238E27FC236}">
                <a16:creationId xmlns:a16="http://schemas.microsoft.com/office/drawing/2014/main" id="{3764806D-EAC5-54A7-7921-5C6C00FF0F20}"/>
              </a:ext>
            </a:extLst>
          </p:cNvPr>
          <p:cNvSpPr>
            <a:spLocks noGrp="1"/>
          </p:cNvSpPr>
          <p:nvPr>
            <p:ph type="sldNum" sz="quarter" idx="12"/>
          </p:nvPr>
        </p:nvSpPr>
        <p:spPr/>
        <p:txBody>
          <a:bodyPr/>
          <a:lstStyle/>
          <a:p>
            <a:fld id="{BB98F552-A29D-2D4E-8192-F20670493719}" type="slidenum">
              <a:rPr lang="en-GB" altLang="en-US" smtClean="0"/>
              <a:pPr/>
              <a:t>42</a:t>
            </a:fld>
            <a:endParaRPr lang="en-GB" altLang="en-US" dirty="0"/>
          </a:p>
        </p:txBody>
      </p:sp>
      <p:sp>
        <p:nvSpPr>
          <p:cNvPr id="5" name="TextBox 4">
            <a:extLst>
              <a:ext uri="{FF2B5EF4-FFF2-40B4-BE49-F238E27FC236}">
                <a16:creationId xmlns:a16="http://schemas.microsoft.com/office/drawing/2014/main" id="{19357C38-2C89-1E06-C5D7-27380C74ECEE}"/>
              </a:ext>
            </a:extLst>
          </p:cNvPr>
          <p:cNvSpPr txBox="1"/>
          <p:nvPr/>
        </p:nvSpPr>
        <p:spPr>
          <a:xfrm>
            <a:off x="457200" y="4081636"/>
            <a:ext cx="7931224" cy="923330"/>
          </a:xfrm>
          <a:prstGeom prst="rect">
            <a:avLst/>
          </a:prstGeom>
          <a:noFill/>
        </p:spPr>
        <p:txBody>
          <a:bodyPr wrap="square">
            <a:spAutoFit/>
          </a:bodyPr>
          <a:lstStyle/>
          <a:p>
            <a:pPr algn="l" fontAlgn="base"/>
            <a:r>
              <a:rPr lang="en-GB" b="0" i="0" u="none" strike="noStrike" dirty="0">
                <a:solidFill>
                  <a:srgbClr val="232629"/>
                </a:solidFill>
                <a:effectLst/>
                <a:latin typeface="Gill Sans MT" panose="020B0502020104020203" pitchFamily="34" charset="77"/>
              </a:rPr>
              <a:t>If you vary “</a:t>
            </a:r>
            <a:r>
              <a:rPr lang="en-GB" b="0" i="0" u="none" strike="noStrike" dirty="0" err="1">
                <a:solidFill>
                  <a:srgbClr val="232629"/>
                </a:solidFill>
                <a:effectLst/>
                <a:latin typeface="Gill Sans MT" panose="020B0502020104020203" pitchFamily="34" charset="77"/>
              </a:rPr>
              <a:t>i</a:t>
            </a:r>
            <a:r>
              <a:rPr lang="en-GB" b="0" i="0" u="none" strike="noStrike" dirty="0">
                <a:solidFill>
                  <a:srgbClr val="232629"/>
                </a:solidFill>
                <a:effectLst/>
                <a:latin typeface="Gill Sans MT" panose="020B0502020104020203" pitchFamily="34" charset="77"/>
              </a:rPr>
              <a:t>” in the equation above, you will get a bunch of curves with varying frequencies. Reading off the position embedding values against different frequencies, lands up giving different values at different embedding dimensions for P0 and P6.</a:t>
            </a:r>
          </a:p>
        </p:txBody>
      </p:sp>
      <p:pic>
        <p:nvPicPr>
          <p:cNvPr id="7" name="Picture 6" descr="Diagram&#10;&#10;Description automatically generated with medium confidence">
            <a:extLst>
              <a:ext uri="{FF2B5EF4-FFF2-40B4-BE49-F238E27FC236}">
                <a16:creationId xmlns:a16="http://schemas.microsoft.com/office/drawing/2014/main" id="{864E26B1-3002-81F6-28AA-3C5E72151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930011"/>
            <a:ext cx="4777606" cy="2960270"/>
          </a:xfrm>
          <a:prstGeom prst="rect">
            <a:avLst/>
          </a:prstGeom>
        </p:spPr>
      </p:pic>
      <p:sp>
        <p:nvSpPr>
          <p:cNvPr id="8" name="TextBox 7">
            <a:extLst>
              <a:ext uri="{FF2B5EF4-FFF2-40B4-BE49-F238E27FC236}">
                <a16:creationId xmlns:a16="http://schemas.microsoft.com/office/drawing/2014/main" id="{8E2FEA55-4A5C-19B7-9182-35A8C3ED1D8D}"/>
              </a:ext>
            </a:extLst>
          </p:cNvPr>
          <p:cNvSpPr txBox="1"/>
          <p:nvPr/>
        </p:nvSpPr>
        <p:spPr>
          <a:xfrm>
            <a:off x="466101" y="5140100"/>
            <a:ext cx="6552728" cy="400110"/>
          </a:xfrm>
          <a:prstGeom prst="rect">
            <a:avLst/>
          </a:prstGeom>
          <a:noFill/>
        </p:spPr>
        <p:txBody>
          <a:bodyPr wrap="square">
            <a:spAutoFit/>
          </a:bodyPr>
          <a:lstStyle/>
          <a:p>
            <a:r>
              <a:rPr lang="en-GB" sz="1000" b="0" i="0" dirty="0">
                <a:effectLst/>
                <a:latin typeface="Gill Sans MT" panose="020B0502020104020203" pitchFamily="34" charset="77"/>
              </a:rPr>
              <a:t>From Visual Guide to Transformer Neural Networks - (Part 1) Position Embeddings via:</a:t>
            </a:r>
          </a:p>
          <a:p>
            <a:r>
              <a:rPr lang="en-GB" sz="1000" b="0" i="0" dirty="0">
                <a:effectLst/>
                <a:latin typeface="Gill Sans MT" panose="020B0502020104020203" pitchFamily="34" charset="77"/>
              </a:rPr>
              <a:t>https://</a:t>
            </a:r>
            <a:r>
              <a:rPr lang="en-GB" sz="1000" b="0" i="0" dirty="0" err="1">
                <a:effectLst/>
                <a:latin typeface="Gill Sans MT" panose="020B0502020104020203" pitchFamily="34" charset="77"/>
              </a:rPr>
              <a:t>datascience.stackexchange.com</a:t>
            </a:r>
            <a:r>
              <a:rPr lang="en-GB" sz="1000" b="0" i="0" dirty="0">
                <a:effectLst/>
                <a:latin typeface="Gill Sans MT" panose="020B0502020104020203" pitchFamily="34" charset="77"/>
              </a:rPr>
              <a:t>/questions/51065/what-is-the-positional-encoding-in-the-transformer-model</a:t>
            </a:r>
          </a:p>
        </p:txBody>
      </p:sp>
    </p:spTree>
    <p:extLst>
      <p:ext uri="{BB962C8B-B14F-4D97-AF65-F5344CB8AC3E}">
        <p14:creationId xmlns:p14="http://schemas.microsoft.com/office/powerpoint/2010/main" val="703234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61B40-C4D9-5858-D6D1-00A96ACBFE93}"/>
              </a:ext>
            </a:extLst>
          </p:cNvPr>
          <p:cNvSpPr>
            <a:spLocks noGrp="1"/>
          </p:cNvSpPr>
          <p:nvPr>
            <p:ph type="title"/>
          </p:nvPr>
        </p:nvSpPr>
        <p:spPr/>
        <p:txBody>
          <a:bodyPr/>
          <a:lstStyle/>
          <a:p>
            <a:r>
              <a:rPr lang="en-GB" dirty="0"/>
              <a:t>Positional encoding- sine/cosine </a:t>
            </a:r>
          </a:p>
        </p:txBody>
      </p:sp>
      <p:sp>
        <p:nvSpPr>
          <p:cNvPr id="3" name="Slide Number Placeholder 2">
            <a:extLst>
              <a:ext uri="{FF2B5EF4-FFF2-40B4-BE49-F238E27FC236}">
                <a16:creationId xmlns:a16="http://schemas.microsoft.com/office/drawing/2014/main" id="{02E9E246-B2E4-58AE-E8D5-9034EB708F4E}"/>
              </a:ext>
            </a:extLst>
          </p:cNvPr>
          <p:cNvSpPr>
            <a:spLocks noGrp="1"/>
          </p:cNvSpPr>
          <p:nvPr>
            <p:ph type="sldNum" sz="quarter" idx="12"/>
          </p:nvPr>
        </p:nvSpPr>
        <p:spPr/>
        <p:txBody>
          <a:bodyPr/>
          <a:lstStyle/>
          <a:p>
            <a:fld id="{BB98F552-A29D-2D4E-8192-F20670493719}" type="slidenum">
              <a:rPr lang="en-GB" altLang="en-US" smtClean="0"/>
              <a:pPr/>
              <a:t>43</a:t>
            </a:fld>
            <a:endParaRPr lang="en-GB" altLang="en-US" dirty="0"/>
          </a:p>
        </p:txBody>
      </p:sp>
      <p:pic>
        <p:nvPicPr>
          <p:cNvPr id="5" name="Picture 4" descr="Table&#10;&#10;Description automatically generated">
            <a:extLst>
              <a:ext uri="{FF2B5EF4-FFF2-40B4-BE49-F238E27FC236}">
                <a16:creationId xmlns:a16="http://schemas.microsoft.com/office/drawing/2014/main" id="{96B3EBF1-6B58-5F9F-93AE-539F194D2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1316"/>
            <a:ext cx="4588082" cy="3937620"/>
          </a:xfrm>
          <a:prstGeom prst="rect">
            <a:avLst/>
          </a:prstGeom>
        </p:spPr>
      </p:pic>
      <p:pic>
        <p:nvPicPr>
          <p:cNvPr id="7" name="Picture 6" descr="A picture containing table&#10;&#10;Description automatically generated">
            <a:extLst>
              <a:ext uri="{FF2B5EF4-FFF2-40B4-BE49-F238E27FC236}">
                <a16:creationId xmlns:a16="http://schemas.microsoft.com/office/drawing/2014/main" id="{E8362F56-755A-8099-10BD-9F259E26E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137" y="1273324"/>
            <a:ext cx="4163858" cy="3937620"/>
          </a:xfrm>
          <a:prstGeom prst="rect">
            <a:avLst/>
          </a:prstGeom>
        </p:spPr>
      </p:pic>
    </p:spTree>
    <p:extLst>
      <p:ext uri="{BB962C8B-B14F-4D97-AF65-F5344CB8AC3E}">
        <p14:creationId xmlns:p14="http://schemas.microsoft.com/office/powerpoint/2010/main" val="31859829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E87F5-2A33-EDE3-E3C4-1540B580A8A2}"/>
              </a:ext>
            </a:extLst>
          </p:cNvPr>
          <p:cNvSpPr>
            <a:spLocks noGrp="1"/>
          </p:cNvSpPr>
          <p:nvPr>
            <p:ph type="title"/>
          </p:nvPr>
        </p:nvSpPr>
        <p:spPr/>
        <p:txBody>
          <a:bodyPr/>
          <a:lstStyle/>
          <a:p>
            <a:r>
              <a:rPr lang="en-GB" dirty="0"/>
              <a:t>Scaled dot product self-attention</a:t>
            </a:r>
          </a:p>
        </p:txBody>
      </p:sp>
      <p:sp>
        <p:nvSpPr>
          <p:cNvPr id="3" name="Content Placeholder 2">
            <a:extLst>
              <a:ext uri="{FF2B5EF4-FFF2-40B4-BE49-F238E27FC236}">
                <a16:creationId xmlns:a16="http://schemas.microsoft.com/office/drawing/2014/main" id="{5C04998E-6F4A-30EA-77C2-A5599CDCEF96}"/>
              </a:ext>
            </a:extLst>
          </p:cNvPr>
          <p:cNvSpPr>
            <a:spLocks noGrp="1"/>
          </p:cNvSpPr>
          <p:nvPr>
            <p:ph idx="1"/>
          </p:nvPr>
        </p:nvSpPr>
        <p:spPr/>
        <p:txBody>
          <a:bodyPr/>
          <a:lstStyle/>
          <a:p>
            <a:r>
              <a:rPr lang="en-GB" dirty="0">
                <a:effectLst/>
              </a:rPr>
              <a:t>The dot products in the attention computation can have large magnitudes and move the arguments to the </a:t>
            </a:r>
            <a:r>
              <a:rPr lang="en-GB" dirty="0" err="1">
                <a:effectLst/>
              </a:rPr>
              <a:t>softmax</a:t>
            </a:r>
            <a:r>
              <a:rPr lang="en-GB" dirty="0">
                <a:effectLst/>
              </a:rPr>
              <a:t> function into a region where the largest value completely dominates. </a:t>
            </a:r>
          </a:p>
          <a:p>
            <a:r>
              <a:rPr lang="en-GB" dirty="0">
                <a:effectLst/>
              </a:rPr>
              <a:t>Small changes to the inputs to the </a:t>
            </a:r>
            <a:r>
              <a:rPr lang="en-GB" dirty="0" err="1">
                <a:effectLst/>
              </a:rPr>
              <a:t>softmax</a:t>
            </a:r>
            <a:r>
              <a:rPr lang="en-GB" dirty="0">
                <a:effectLst/>
              </a:rPr>
              <a:t> function now have little effect on</a:t>
            </a:r>
            <a:r>
              <a:rPr lang="en-GB" dirty="0">
                <a:solidFill>
                  <a:srgbClr val="339999"/>
                </a:solidFill>
                <a:effectLst/>
              </a:rPr>
              <a:t> </a:t>
            </a:r>
            <a:r>
              <a:rPr lang="en-GB" dirty="0">
                <a:effectLst/>
              </a:rPr>
              <a:t>the output (i.e., the gradients are very small), making the model difficult to train. </a:t>
            </a:r>
          </a:p>
          <a:p>
            <a:r>
              <a:rPr lang="en-GB" dirty="0">
                <a:effectLst/>
              </a:rPr>
              <a:t>To</a:t>
            </a:r>
            <a:r>
              <a:rPr lang="en-GB" dirty="0"/>
              <a:t> </a:t>
            </a:r>
            <a:r>
              <a:rPr lang="en-GB" dirty="0">
                <a:effectLst/>
              </a:rPr>
              <a:t>prevent this, the dot products are scaled by the square root of the dimension </a:t>
            </a:r>
            <a:r>
              <a:rPr lang="en-GB" dirty="0" err="1">
                <a:effectLst/>
              </a:rPr>
              <a:t>Dq</a:t>
            </a:r>
            <a:r>
              <a:rPr lang="en-GB" dirty="0">
                <a:effectLst/>
              </a:rPr>
              <a:t> of the queries and keys.</a:t>
            </a:r>
          </a:p>
          <a:p>
            <a:endParaRPr lang="en-GB" dirty="0"/>
          </a:p>
        </p:txBody>
      </p:sp>
      <p:sp>
        <p:nvSpPr>
          <p:cNvPr id="4" name="Slide Number Placeholder 3">
            <a:extLst>
              <a:ext uri="{FF2B5EF4-FFF2-40B4-BE49-F238E27FC236}">
                <a16:creationId xmlns:a16="http://schemas.microsoft.com/office/drawing/2014/main" id="{1B49B258-8C4A-4B6C-3E26-99409D675136}"/>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dirty="0"/>
          </a:p>
        </p:txBody>
      </p:sp>
      <p:pic>
        <p:nvPicPr>
          <p:cNvPr id="6" name="Picture 5" descr="Text&#10;&#10;Description automatically generated with medium confidence">
            <a:extLst>
              <a:ext uri="{FF2B5EF4-FFF2-40B4-BE49-F238E27FC236}">
                <a16:creationId xmlns:a16="http://schemas.microsoft.com/office/drawing/2014/main" id="{70A8F0E5-5D87-E45A-2880-DA4F49920B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350" y="4174226"/>
            <a:ext cx="4305300" cy="1257300"/>
          </a:xfrm>
          <a:prstGeom prst="rect">
            <a:avLst/>
          </a:prstGeom>
        </p:spPr>
      </p:pic>
    </p:spTree>
    <p:extLst>
      <p:ext uri="{BB962C8B-B14F-4D97-AF65-F5344CB8AC3E}">
        <p14:creationId xmlns:p14="http://schemas.microsoft.com/office/powerpoint/2010/main" val="2138272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5B5162-D01F-19B8-9EB4-727EF9F0B1D8}"/>
              </a:ext>
            </a:extLst>
          </p:cNvPr>
          <p:cNvSpPr>
            <a:spLocks noGrp="1"/>
          </p:cNvSpPr>
          <p:nvPr>
            <p:ph type="title"/>
          </p:nvPr>
        </p:nvSpPr>
        <p:spPr/>
        <p:txBody>
          <a:bodyPr/>
          <a:lstStyle/>
          <a:p>
            <a:r>
              <a:rPr lang="en-GB" dirty="0"/>
              <a:t>Multi-head attention</a:t>
            </a:r>
          </a:p>
        </p:txBody>
      </p:sp>
      <p:sp>
        <p:nvSpPr>
          <p:cNvPr id="4" name="Slide Number Placeholder 3">
            <a:extLst>
              <a:ext uri="{FF2B5EF4-FFF2-40B4-BE49-F238E27FC236}">
                <a16:creationId xmlns:a16="http://schemas.microsoft.com/office/drawing/2014/main" id="{F1BAE518-F77C-0852-1CFC-611BCD3C9640}"/>
              </a:ext>
            </a:extLst>
          </p:cNvPr>
          <p:cNvSpPr>
            <a:spLocks noGrp="1"/>
          </p:cNvSpPr>
          <p:nvPr>
            <p:ph type="sldNum" sz="quarter" idx="12"/>
          </p:nvPr>
        </p:nvSpPr>
        <p:spPr/>
        <p:txBody>
          <a:bodyPr/>
          <a:lstStyle/>
          <a:p>
            <a:fld id="{44E22EE9-B8A0-0641-9265-052CFE9B95A7}" type="slidenum">
              <a:rPr lang="en-GB" altLang="en-US" smtClean="0"/>
              <a:pPr/>
              <a:t>45</a:t>
            </a:fld>
            <a:endParaRPr lang="en-GB" altLang="en-US" dirty="0"/>
          </a:p>
        </p:txBody>
      </p:sp>
      <p:pic>
        <p:nvPicPr>
          <p:cNvPr id="7" name="Picture 6" descr="Diagram, schematic&#10;&#10;Description automatically generated">
            <a:extLst>
              <a:ext uri="{FF2B5EF4-FFF2-40B4-BE49-F238E27FC236}">
                <a16:creationId xmlns:a16="http://schemas.microsoft.com/office/drawing/2014/main" id="{372061E5-F1DD-0CA7-B123-407D601CF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818107"/>
            <a:ext cx="5544616" cy="4472308"/>
          </a:xfrm>
          <a:prstGeom prst="rect">
            <a:avLst/>
          </a:prstGeom>
        </p:spPr>
      </p:pic>
      <p:sp>
        <p:nvSpPr>
          <p:cNvPr id="6" name="TextBox 5">
            <a:extLst>
              <a:ext uri="{FF2B5EF4-FFF2-40B4-BE49-F238E27FC236}">
                <a16:creationId xmlns:a16="http://schemas.microsoft.com/office/drawing/2014/main" id="{8A931705-360D-6550-A462-0E0302E676E0}"/>
              </a:ext>
            </a:extLst>
          </p:cNvPr>
          <p:cNvSpPr txBox="1"/>
          <p:nvPr/>
        </p:nvSpPr>
        <p:spPr>
          <a:xfrm>
            <a:off x="683568" y="5442771"/>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p:spTree>
    <p:extLst>
      <p:ext uri="{BB962C8B-B14F-4D97-AF65-F5344CB8AC3E}">
        <p14:creationId xmlns:p14="http://schemas.microsoft.com/office/powerpoint/2010/main" val="2515885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500AA-2CA9-734A-E2FE-74C97F9FEC3D}"/>
              </a:ext>
            </a:extLst>
          </p:cNvPr>
          <p:cNvSpPr>
            <a:spLocks noGrp="1"/>
          </p:cNvSpPr>
          <p:nvPr>
            <p:ph type="title"/>
          </p:nvPr>
        </p:nvSpPr>
        <p:spPr/>
        <p:txBody>
          <a:bodyPr/>
          <a:lstStyle/>
          <a:p>
            <a:r>
              <a:rPr lang="en-GB" dirty="0"/>
              <a:t>Transformer layers</a:t>
            </a:r>
          </a:p>
        </p:txBody>
      </p:sp>
      <p:sp>
        <p:nvSpPr>
          <p:cNvPr id="3" name="Content Placeholder 2">
            <a:extLst>
              <a:ext uri="{FF2B5EF4-FFF2-40B4-BE49-F238E27FC236}">
                <a16:creationId xmlns:a16="http://schemas.microsoft.com/office/drawing/2014/main" id="{03453EF6-67E1-64F9-671C-6F2D0B208894}"/>
              </a:ext>
            </a:extLst>
          </p:cNvPr>
          <p:cNvSpPr>
            <a:spLocks noGrp="1"/>
          </p:cNvSpPr>
          <p:nvPr>
            <p:ph idx="1"/>
          </p:nvPr>
        </p:nvSpPr>
        <p:spPr/>
        <p:txBody>
          <a:bodyPr/>
          <a:lstStyle/>
          <a:p>
            <a:r>
              <a:rPr lang="en-GB" dirty="0">
                <a:effectLst/>
              </a:rPr>
              <a:t>Self-attention is just one part of a larger transformer layer. This consists of a multi-head self-attention unit (which allows the word representations to interact with each other) followed by a fully connected network </a:t>
            </a:r>
            <a:r>
              <a:rPr lang="en-GB" dirty="0" err="1">
                <a:effectLst/>
              </a:rPr>
              <a:t>mlp</a:t>
            </a:r>
            <a:r>
              <a:rPr lang="en-GB" dirty="0">
                <a:effectLst/>
              </a:rPr>
              <a:t>[x•] (that operates separately on each word).</a:t>
            </a:r>
          </a:p>
          <a:p>
            <a:r>
              <a:rPr lang="en-GB" dirty="0">
                <a:effectLst/>
              </a:rPr>
              <a:t>Both units are residual networks (i.e., their output is added back to the original input).</a:t>
            </a:r>
          </a:p>
          <a:p>
            <a:r>
              <a:rPr lang="en-GB" dirty="0">
                <a:effectLst/>
              </a:rPr>
              <a:t>In addition, it is typical to add a </a:t>
            </a:r>
            <a:r>
              <a:rPr lang="en-GB" dirty="0" err="1">
                <a:effectLst/>
              </a:rPr>
              <a:t>LayerNorm</a:t>
            </a:r>
            <a:r>
              <a:rPr lang="en-GB" dirty="0">
                <a:effectLst/>
              </a:rPr>
              <a:t> operation after both the self-attention and fully connected networks. </a:t>
            </a:r>
          </a:p>
          <a:p>
            <a:r>
              <a:rPr lang="en-GB" dirty="0">
                <a:effectLst/>
              </a:rPr>
              <a:t>This is similar to </a:t>
            </a:r>
            <a:r>
              <a:rPr lang="en-GB" dirty="0" err="1">
                <a:effectLst/>
              </a:rPr>
              <a:t>BatchNorm</a:t>
            </a:r>
            <a:r>
              <a:rPr lang="en-GB" dirty="0">
                <a:effectLst/>
              </a:rPr>
              <a:t> but uses statistics across the tokens within a single input sequence to perform the normalization.</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01B7B67A-E9B8-EE4B-FDB9-FE5A1053E68E}"/>
              </a:ext>
            </a:extLst>
          </p:cNvPr>
          <p:cNvSpPr>
            <a:spLocks noGrp="1"/>
          </p:cNvSpPr>
          <p:nvPr>
            <p:ph type="sldNum" sz="quarter" idx="12"/>
          </p:nvPr>
        </p:nvSpPr>
        <p:spPr/>
        <p:txBody>
          <a:bodyPr/>
          <a:lstStyle/>
          <a:p>
            <a:fld id="{44E22EE9-B8A0-0641-9265-052CFE9B95A7}" type="slidenum">
              <a:rPr lang="en-GB" altLang="en-US" smtClean="0"/>
              <a:pPr/>
              <a:t>46</a:t>
            </a:fld>
            <a:endParaRPr lang="en-GB" altLang="en-US" dirty="0"/>
          </a:p>
        </p:txBody>
      </p:sp>
      <p:sp>
        <p:nvSpPr>
          <p:cNvPr id="5" name="TextBox 4">
            <a:extLst>
              <a:ext uri="{FF2B5EF4-FFF2-40B4-BE49-F238E27FC236}">
                <a16:creationId xmlns:a16="http://schemas.microsoft.com/office/drawing/2014/main" id="{A242171F-5472-83D7-B81F-B1CA98347DC5}"/>
              </a:ext>
            </a:extLst>
          </p:cNvPr>
          <p:cNvSpPr txBox="1"/>
          <p:nvPr/>
        </p:nvSpPr>
        <p:spPr>
          <a:xfrm>
            <a:off x="683568" y="5328873"/>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p:spTree>
    <p:extLst>
      <p:ext uri="{BB962C8B-B14F-4D97-AF65-F5344CB8AC3E}">
        <p14:creationId xmlns:p14="http://schemas.microsoft.com/office/powerpoint/2010/main" val="29060937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1E68-8879-156A-5183-C57968C499CE}"/>
              </a:ext>
            </a:extLst>
          </p:cNvPr>
          <p:cNvSpPr>
            <a:spLocks noGrp="1"/>
          </p:cNvSpPr>
          <p:nvPr>
            <p:ph type="title"/>
          </p:nvPr>
        </p:nvSpPr>
        <p:spPr/>
        <p:txBody>
          <a:bodyPr/>
          <a:lstStyle/>
          <a:p>
            <a:r>
              <a:rPr lang="en-GB" dirty="0"/>
              <a:t>Transformer layers</a:t>
            </a:r>
          </a:p>
        </p:txBody>
      </p:sp>
      <p:sp>
        <p:nvSpPr>
          <p:cNvPr id="3" name="Slide Number Placeholder 2">
            <a:extLst>
              <a:ext uri="{FF2B5EF4-FFF2-40B4-BE49-F238E27FC236}">
                <a16:creationId xmlns:a16="http://schemas.microsoft.com/office/drawing/2014/main" id="{2A7794BF-58D2-C6BD-DD04-E62509CD2CE0}"/>
              </a:ext>
            </a:extLst>
          </p:cNvPr>
          <p:cNvSpPr>
            <a:spLocks noGrp="1"/>
          </p:cNvSpPr>
          <p:nvPr>
            <p:ph type="sldNum" sz="quarter" idx="12"/>
          </p:nvPr>
        </p:nvSpPr>
        <p:spPr/>
        <p:txBody>
          <a:bodyPr/>
          <a:lstStyle/>
          <a:p>
            <a:fld id="{BB98F552-A29D-2D4E-8192-F20670493719}" type="slidenum">
              <a:rPr lang="en-GB" altLang="en-US" smtClean="0"/>
              <a:pPr/>
              <a:t>47</a:t>
            </a:fld>
            <a:endParaRPr lang="en-GB" altLang="en-US" dirty="0"/>
          </a:p>
        </p:txBody>
      </p:sp>
      <p:pic>
        <p:nvPicPr>
          <p:cNvPr id="5" name="Picture 4" descr="Diagram&#10;&#10;Description automatically generated">
            <a:extLst>
              <a:ext uri="{FF2B5EF4-FFF2-40B4-BE49-F238E27FC236}">
                <a16:creationId xmlns:a16="http://schemas.microsoft.com/office/drawing/2014/main" id="{60F24340-CD80-FA7B-2E51-148303383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7" y="955535"/>
            <a:ext cx="8544575" cy="2694053"/>
          </a:xfrm>
          <a:prstGeom prst="rect">
            <a:avLst/>
          </a:prstGeom>
        </p:spPr>
      </p:pic>
      <p:pic>
        <p:nvPicPr>
          <p:cNvPr id="7" name="Picture 6" descr="Text&#10;&#10;Description automatically generated">
            <a:extLst>
              <a:ext uri="{FF2B5EF4-FFF2-40B4-BE49-F238E27FC236}">
                <a16:creationId xmlns:a16="http://schemas.microsoft.com/office/drawing/2014/main" id="{594FB15F-E058-8F82-AA6B-4C8E33D929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3969040"/>
            <a:ext cx="2792462" cy="1490638"/>
          </a:xfrm>
          <a:prstGeom prst="rect">
            <a:avLst/>
          </a:prstGeom>
        </p:spPr>
      </p:pic>
      <p:sp>
        <p:nvSpPr>
          <p:cNvPr id="4" name="TextBox 3">
            <a:extLst>
              <a:ext uri="{FF2B5EF4-FFF2-40B4-BE49-F238E27FC236}">
                <a16:creationId xmlns:a16="http://schemas.microsoft.com/office/drawing/2014/main" id="{47F28890-D69A-9DEA-39DC-65441A4E93A7}"/>
              </a:ext>
            </a:extLst>
          </p:cNvPr>
          <p:cNvSpPr txBox="1"/>
          <p:nvPr/>
        </p:nvSpPr>
        <p:spPr>
          <a:xfrm>
            <a:off x="683568" y="5442771"/>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p:spTree>
    <p:extLst>
      <p:ext uri="{BB962C8B-B14F-4D97-AF65-F5344CB8AC3E}">
        <p14:creationId xmlns:p14="http://schemas.microsoft.com/office/powerpoint/2010/main" val="12224785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F63C7-15F8-8729-1902-E870D0516B4B}"/>
              </a:ext>
            </a:extLst>
          </p:cNvPr>
          <p:cNvSpPr>
            <a:spLocks noGrp="1"/>
          </p:cNvSpPr>
          <p:nvPr>
            <p:ph type="title"/>
          </p:nvPr>
        </p:nvSpPr>
        <p:spPr/>
        <p:txBody>
          <a:bodyPr/>
          <a:lstStyle/>
          <a:p>
            <a:r>
              <a:rPr lang="en-GB" dirty="0"/>
              <a:t>Transformers in practice </a:t>
            </a:r>
          </a:p>
        </p:txBody>
      </p:sp>
      <p:sp>
        <p:nvSpPr>
          <p:cNvPr id="3" name="Slide Number Placeholder 2">
            <a:extLst>
              <a:ext uri="{FF2B5EF4-FFF2-40B4-BE49-F238E27FC236}">
                <a16:creationId xmlns:a16="http://schemas.microsoft.com/office/drawing/2014/main" id="{B3BCA73C-FB04-5AC9-A0B1-FC9446C8BCBC}"/>
              </a:ext>
            </a:extLst>
          </p:cNvPr>
          <p:cNvSpPr>
            <a:spLocks noGrp="1"/>
          </p:cNvSpPr>
          <p:nvPr>
            <p:ph type="sldNum" sz="quarter" idx="12"/>
          </p:nvPr>
        </p:nvSpPr>
        <p:spPr/>
        <p:txBody>
          <a:bodyPr/>
          <a:lstStyle/>
          <a:p>
            <a:fld id="{BB98F552-A29D-2D4E-8192-F20670493719}" type="slidenum">
              <a:rPr lang="en-GB" altLang="en-US" smtClean="0"/>
              <a:pPr/>
              <a:t>48</a:t>
            </a:fld>
            <a:endParaRPr lang="en-GB" alt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9658675F-0526-788E-73A5-99C3FD08F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480" y="1331314"/>
            <a:ext cx="4965040" cy="3585509"/>
          </a:xfrm>
          <a:prstGeom prst="rect">
            <a:avLst/>
          </a:prstGeom>
        </p:spPr>
      </p:pic>
      <p:sp>
        <p:nvSpPr>
          <p:cNvPr id="7" name="TextBox 6">
            <a:extLst>
              <a:ext uri="{FF2B5EF4-FFF2-40B4-BE49-F238E27FC236}">
                <a16:creationId xmlns:a16="http://schemas.microsoft.com/office/drawing/2014/main" id="{4BB1B8D1-4D08-05C4-8BED-2200C6C9CDDF}"/>
              </a:ext>
            </a:extLst>
          </p:cNvPr>
          <p:cNvSpPr txBox="1"/>
          <p:nvPr/>
        </p:nvSpPr>
        <p:spPr>
          <a:xfrm>
            <a:off x="2123457" y="5231898"/>
            <a:ext cx="4572000" cy="369332"/>
          </a:xfrm>
          <a:prstGeom prst="rect">
            <a:avLst/>
          </a:prstGeom>
          <a:noFill/>
        </p:spPr>
        <p:txBody>
          <a:bodyPr wrap="square">
            <a:spAutoFit/>
          </a:bodyPr>
          <a:lstStyle/>
          <a:p>
            <a:r>
              <a:rPr lang="en-GB" dirty="0"/>
              <a:t>https://</a:t>
            </a:r>
            <a:r>
              <a:rPr lang="en-GB" dirty="0" err="1"/>
              <a:t>transformer.huggingface.co</a:t>
            </a:r>
            <a:endParaRPr lang="en-GB" dirty="0"/>
          </a:p>
        </p:txBody>
      </p:sp>
    </p:spTree>
    <p:extLst>
      <p:ext uri="{BB962C8B-B14F-4D97-AF65-F5344CB8AC3E}">
        <p14:creationId xmlns:p14="http://schemas.microsoft.com/office/powerpoint/2010/main" val="4941855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E1FB04-2C60-DD80-71EA-28E15165B700}"/>
              </a:ext>
            </a:extLst>
          </p:cNvPr>
          <p:cNvSpPr>
            <a:spLocks noGrp="1"/>
          </p:cNvSpPr>
          <p:nvPr>
            <p:ph type="sldNum" sz="quarter" idx="12"/>
          </p:nvPr>
        </p:nvSpPr>
        <p:spPr/>
        <p:txBody>
          <a:bodyPr/>
          <a:lstStyle/>
          <a:p>
            <a:fld id="{894E80F9-0E08-3C4F-9F14-79BF2B78232D}" type="slidenum">
              <a:rPr lang="en-GB" altLang="en-US" smtClean="0"/>
              <a:pPr/>
              <a:t>49</a:t>
            </a:fld>
            <a:endParaRPr lang="en-GB" altLang="en-US" dirty="0"/>
          </a:p>
        </p:txBody>
      </p:sp>
      <p:pic>
        <p:nvPicPr>
          <p:cNvPr id="4" name="Picture 3" descr="Graphical user interface, text, application, email&#10;&#10;Description automatically generated">
            <a:extLst>
              <a:ext uri="{FF2B5EF4-FFF2-40B4-BE49-F238E27FC236}">
                <a16:creationId xmlns:a16="http://schemas.microsoft.com/office/drawing/2014/main" id="{5F8D0875-B9FA-AF03-22FD-9010CFCDF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82" y="427824"/>
            <a:ext cx="6408712" cy="2429676"/>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EEDEF9AD-2FD6-691A-9476-BDC53E4B1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13" y="2754028"/>
            <a:ext cx="6407150" cy="2684200"/>
          </a:xfrm>
          <a:prstGeom prst="rect">
            <a:avLst/>
          </a:prstGeom>
        </p:spPr>
      </p:pic>
    </p:spTree>
    <p:extLst>
      <p:ext uri="{BB962C8B-B14F-4D97-AF65-F5344CB8AC3E}">
        <p14:creationId xmlns:p14="http://schemas.microsoft.com/office/powerpoint/2010/main" val="2925456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47B6-CB17-E535-80D8-81526BA9A944}"/>
              </a:ext>
            </a:extLst>
          </p:cNvPr>
          <p:cNvSpPr>
            <a:spLocks noGrp="1"/>
          </p:cNvSpPr>
          <p:nvPr>
            <p:ph type="title"/>
          </p:nvPr>
        </p:nvSpPr>
        <p:spPr/>
        <p:txBody>
          <a:bodyPr/>
          <a:lstStyle/>
          <a:p>
            <a:r>
              <a:rPr lang="en-GB" dirty="0"/>
              <a:t>Self-attention</a:t>
            </a:r>
          </a:p>
        </p:txBody>
      </p:sp>
      <p:sp>
        <p:nvSpPr>
          <p:cNvPr id="3" name="Content Placeholder 2">
            <a:extLst>
              <a:ext uri="{FF2B5EF4-FFF2-40B4-BE49-F238E27FC236}">
                <a16:creationId xmlns:a16="http://schemas.microsoft.com/office/drawing/2014/main" id="{DEC88741-45CA-9858-74C9-F7FEEFD61734}"/>
              </a:ext>
            </a:extLst>
          </p:cNvPr>
          <p:cNvSpPr>
            <a:spLocks noGrp="1"/>
          </p:cNvSpPr>
          <p:nvPr>
            <p:ph idx="1"/>
          </p:nvPr>
        </p:nvSpPr>
        <p:spPr/>
        <p:txBody>
          <a:bodyPr/>
          <a:lstStyle/>
          <a:p>
            <a:r>
              <a:rPr lang="en-GB" dirty="0"/>
              <a:t>After arriving in London </a:t>
            </a:r>
            <a:r>
              <a:rPr lang="en-GB" dirty="0">
                <a:highlight>
                  <a:srgbClr val="FFFF00"/>
                </a:highlight>
              </a:rPr>
              <a:t>Paddington</a:t>
            </a:r>
            <a:r>
              <a:rPr lang="en-GB" dirty="0"/>
              <a:t> didn’t know where to go. The streets were busy and there was traffic </a:t>
            </a:r>
            <a:r>
              <a:rPr lang="en-GB" dirty="0">
                <a:highlight>
                  <a:srgbClr val="92D050"/>
                </a:highlight>
              </a:rPr>
              <a:t>jam</a:t>
            </a:r>
            <a:r>
              <a:rPr lang="en-GB" dirty="0"/>
              <a:t> everywhere. So he went to the </a:t>
            </a:r>
            <a:r>
              <a:rPr lang="en-GB" dirty="0">
                <a:highlight>
                  <a:srgbClr val="FFFF00"/>
                </a:highlight>
              </a:rPr>
              <a:t>Paddington station </a:t>
            </a:r>
            <a:r>
              <a:rPr lang="en-GB" dirty="0"/>
              <a:t>and had his favourite </a:t>
            </a:r>
            <a:r>
              <a:rPr lang="en-GB" dirty="0">
                <a:highlight>
                  <a:srgbClr val="92D050"/>
                </a:highlight>
              </a:rPr>
              <a:t>jam</a:t>
            </a:r>
            <a:r>
              <a:rPr lang="en-GB" dirty="0"/>
              <a:t> sandwich. </a:t>
            </a:r>
          </a:p>
        </p:txBody>
      </p:sp>
      <p:sp>
        <p:nvSpPr>
          <p:cNvPr id="4" name="Slide Number Placeholder 3">
            <a:extLst>
              <a:ext uri="{FF2B5EF4-FFF2-40B4-BE49-F238E27FC236}">
                <a16:creationId xmlns:a16="http://schemas.microsoft.com/office/drawing/2014/main" id="{CD326B47-B8C9-ADD5-C4E6-FF03E0059E60}"/>
              </a:ext>
            </a:extLst>
          </p:cNvPr>
          <p:cNvSpPr>
            <a:spLocks noGrp="1"/>
          </p:cNvSpPr>
          <p:nvPr>
            <p:ph type="sldNum" sz="quarter" idx="12"/>
          </p:nvPr>
        </p:nvSpPr>
        <p:spPr/>
        <p:txBody>
          <a:bodyPr/>
          <a:lstStyle/>
          <a:p>
            <a:fld id="{44E22EE9-B8A0-0641-9265-052CFE9B95A7}" type="slidenum">
              <a:rPr lang="en-GB" altLang="en-US" smtClean="0"/>
              <a:pPr/>
              <a:t>5</a:t>
            </a:fld>
            <a:endParaRPr lang="en-GB" altLang="en-US" dirty="0"/>
          </a:p>
        </p:txBody>
      </p:sp>
    </p:spTree>
    <p:extLst>
      <p:ext uri="{BB962C8B-B14F-4D97-AF65-F5344CB8AC3E}">
        <p14:creationId xmlns:p14="http://schemas.microsoft.com/office/powerpoint/2010/main" val="1333134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CF50-3CF8-8FF1-71F8-0FAF2D176373}"/>
              </a:ext>
            </a:extLst>
          </p:cNvPr>
          <p:cNvSpPr>
            <a:spLocks noGrp="1"/>
          </p:cNvSpPr>
          <p:nvPr>
            <p:ph type="title"/>
          </p:nvPr>
        </p:nvSpPr>
        <p:spPr/>
        <p:txBody>
          <a:bodyPr/>
          <a:lstStyle/>
          <a:p>
            <a:r>
              <a:rPr lang="en-GB" dirty="0"/>
              <a:t>Tokenisation</a:t>
            </a:r>
          </a:p>
        </p:txBody>
      </p:sp>
      <p:sp>
        <p:nvSpPr>
          <p:cNvPr id="3" name="Content Placeholder 2">
            <a:extLst>
              <a:ext uri="{FF2B5EF4-FFF2-40B4-BE49-F238E27FC236}">
                <a16:creationId xmlns:a16="http://schemas.microsoft.com/office/drawing/2014/main" id="{3517A49F-8823-DF2A-08A8-7D74D8AC3362}"/>
              </a:ext>
            </a:extLst>
          </p:cNvPr>
          <p:cNvSpPr>
            <a:spLocks noGrp="1"/>
          </p:cNvSpPr>
          <p:nvPr>
            <p:ph idx="1"/>
          </p:nvPr>
        </p:nvSpPr>
        <p:spPr/>
        <p:txBody>
          <a:bodyPr/>
          <a:lstStyle/>
          <a:p>
            <a:r>
              <a:rPr lang="en-GB" dirty="0">
                <a:effectLst/>
              </a:rPr>
              <a:t>A text processing pipeline begins with a tokenizer. This splits the text into a vocabulary of smaller constituent units (tokens) that the subsequent network can process. </a:t>
            </a:r>
          </a:p>
          <a:p>
            <a:r>
              <a:rPr lang="en-GB" dirty="0">
                <a:effectLst/>
              </a:rPr>
              <a:t>In the discussion above, we have implied that these tokens represent words, but there are several difficulties.</a:t>
            </a:r>
          </a:p>
          <a:p>
            <a:endParaRPr lang="en-GB" dirty="0"/>
          </a:p>
        </p:txBody>
      </p:sp>
      <p:sp>
        <p:nvSpPr>
          <p:cNvPr id="4" name="Slide Number Placeholder 3">
            <a:extLst>
              <a:ext uri="{FF2B5EF4-FFF2-40B4-BE49-F238E27FC236}">
                <a16:creationId xmlns:a16="http://schemas.microsoft.com/office/drawing/2014/main" id="{44ACEE6E-08AD-C141-F578-44399D726031}"/>
              </a:ext>
            </a:extLst>
          </p:cNvPr>
          <p:cNvSpPr>
            <a:spLocks noGrp="1"/>
          </p:cNvSpPr>
          <p:nvPr>
            <p:ph type="sldNum" sz="quarter" idx="12"/>
          </p:nvPr>
        </p:nvSpPr>
        <p:spPr/>
        <p:txBody>
          <a:bodyPr/>
          <a:lstStyle/>
          <a:p>
            <a:fld id="{44E22EE9-B8A0-0641-9265-052CFE9B95A7}" type="slidenum">
              <a:rPr lang="en-GB" altLang="en-US" smtClean="0"/>
              <a:pPr/>
              <a:t>50</a:t>
            </a:fld>
            <a:endParaRPr lang="en-GB" altLang="en-US" dirty="0"/>
          </a:p>
        </p:txBody>
      </p:sp>
    </p:spTree>
    <p:extLst>
      <p:ext uri="{BB962C8B-B14F-4D97-AF65-F5344CB8AC3E}">
        <p14:creationId xmlns:p14="http://schemas.microsoft.com/office/powerpoint/2010/main" val="3032674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94779-9D28-7435-7364-919F34298FD1}"/>
              </a:ext>
            </a:extLst>
          </p:cNvPr>
          <p:cNvSpPr>
            <a:spLocks noGrp="1"/>
          </p:cNvSpPr>
          <p:nvPr>
            <p:ph type="title"/>
          </p:nvPr>
        </p:nvSpPr>
        <p:spPr/>
        <p:txBody>
          <a:bodyPr/>
          <a:lstStyle/>
          <a:p>
            <a:r>
              <a:rPr lang="en-GB" dirty="0"/>
              <a:t>Tokenisation </a:t>
            </a:r>
          </a:p>
        </p:txBody>
      </p:sp>
      <p:sp>
        <p:nvSpPr>
          <p:cNvPr id="3" name="Content Placeholder 2">
            <a:extLst>
              <a:ext uri="{FF2B5EF4-FFF2-40B4-BE49-F238E27FC236}">
                <a16:creationId xmlns:a16="http://schemas.microsoft.com/office/drawing/2014/main" id="{52B0AE38-36C7-07D6-C740-512B7DDF5154}"/>
              </a:ext>
            </a:extLst>
          </p:cNvPr>
          <p:cNvSpPr>
            <a:spLocks noGrp="1"/>
          </p:cNvSpPr>
          <p:nvPr>
            <p:ph idx="1"/>
          </p:nvPr>
        </p:nvSpPr>
        <p:spPr/>
        <p:txBody>
          <a:bodyPr/>
          <a:lstStyle/>
          <a:p>
            <a:r>
              <a:rPr lang="en-GB" dirty="0">
                <a:effectLst/>
              </a:rPr>
              <a:t>Inevitably, some words (e.g., names) will not be in the vocabulary.</a:t>
            </a:r>
          </a:p>
          <a:p>
            <a:r>
              <a:rPr lang="en-GB" dirty="0">
                <a:effectLst/>
              </a:rPr>
              <a:t>It’s unclear how to handle punctuation, but this is important. If a sentence ends in a question mark, we must encode this information.</a:t>
            </a:r>
          </a:p>
          <a:p>
            <a:r>
              <a:rPr lang="en-GB" dirty="0">
                <a:effectLst/>
              </a:rPr>
              <a:t>The vocabulary would need different tokens for versions of the same word with different suffixes (e.g., walk, walks, walked, walking), and there is no way to clarify that these variations are related.</a:t>
            </a:r>
          </a:p>
          <a:p>
            <a:endParaRPr lang="en-GB" dirty="0"/>
          </a:p>
        </p:txBody>
      </p:sp>
      <p:sp>
        <p:nvSpPr>
          <p:cNvPr id="4" name="Slide Number Placeholder 3">
            <a:extLst>
              <a:ext uri="{FF2B5EF4-FFF2-40B4-BE49-F238E27FC236}">
                <a16:creationId xmlns:a16="http://schemas.microsoft.com/office/drawing/2014/main" id="{67E383FA-6E9E-6D81-6054-54A02B6D0403}"/>
              </a:ext>
            </a:extLst>
          </p:cNvPr>
          <p:cNvSpPr>
            <a:spLocks noGrp="1"/>
          </p:cNvSpPr>
          <p:nvPr>
            <p:ph type="sldNum" sz="quarter" idx="12"/>
          </p:nvPr>
        </p:nvSpPr>
        <p:spPr/>
        <p:txBody>
          <a:bodyPr/>
          <a:lstStyle/>
          <a:p>
            <a:fld id="{44E22EE9-B8A0-0641-9265-052CFE9B95A7}" type="slidenum">
              <a:rPr lang="en-GB" altLang="en-US" smtClean="0"/>
              <a:pPr/>
              <a:t>51</a:t>
            </a:fld>
            <a:endParaRPr lang="en-GB" altLang="en-US" dirty="0"/>
          </a:p>
        </p:txBody>
      </p:sp>
    </p:spTree>
    <p:extLst>
      <p:ext uri="{BB962C8B-B14F-4D97-AF65-F5344CB8AC3E}">
        <p14:creationId xmlns:p14="http://schemas.microsoft.com/office/powerpoint/2010/main" val="253710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BEAF-A2A4-7434-9386-06D1F4E183E9}"/>
              </a:ext>
            </a:extLst>
          </p:cNvPr>
          <p:cNvSpPr>
            <a:spLocks noGrp="1"/>
          </p:cNvSpPr>
          <p:nvPr>
            <p:ph type="title"/>
          </p:nvPr>
        </p:nvSpPr>
        <p:spPr/>
        <p:txBody>
          <a:bodyPr/>
          <a:lstStyle/>
          <a:p>
            <a:r>
              <a:rPr lang="en-GB" dirty="0"/>
              <a:t>Embeddings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A69F7-B368-14AB-567C-1FD887D589B2}"/>
                  </a:ext>
                </a:extLst>
              </p:cNvPr>
              <p:cNvSpPr>
                <a:spLocks noGrp="1"/>
              </p:cNvSpPr>
              <p:nvPr>
                <p:ph idx="1"/>
              </p:nvPr>
            </p:nvSpPr>
            <p:spPr>
              <a:xfrm>
                <a:off x="457200" y="1057011"/>
                <a:ext cx="5698976" cy="4140729"/>
              </a:xfrm>
            </p:spPr>
            <p:txBody>
              <a:bodyPr/>
              <a:lstStyle/>
              <a:p>
                <a:r>
                  <a:rPr lang="en-GB" dirty="0">
                    <a:effectLst/>
                  </a:rPr>
                  <a:t>Each token in the vocabulary </a:t>
                </a:r>
                <a14:m>
                  <m:oMath xmlns:m="http://schemas.openxmlformats.org/officeDocument/2006/math">
                    <m:r>
                      <a:rPr lang="en-GB" i="1" dirty="0" smtClean="0">
                        <a:latin typeface="Cambria Math" panose="02040503050406030204" pitchFamily="18" charset="0"/>
                        <a:ea typeface="Cambria Math" panose="02040503050406030204" pitchFamily="18" charset="0"/>
                      </a:rPr>
                      <m:t>𝒱</m:t>
                    </m:r>
                  </m:oMath>
                </a14:m>
                <a:r>
                  <a:rPr lang="en-GB" dirty="0">
                    <a:effectLst/>
                  </a:rPr>
                  <a:t> is mapped to a word embedding. </a:t>
                </a:r>
              </a:p>
              <a:p>
                <a:r>
                  <a:rPr lang="en-GB" dirty="0">
                    <a:effectLst/>
                  </a:rPr>
                  <a:t>Notably, the same token always maps to the same embedding. To accomplish this, the N input tokens are encoded in the matrix </a:t>
                </a:r>
                <a14:m>
                  <m:oMath xmlns:m="http://schemas.openxmlformats.org/officeDocument/2006/math">
                    <m:r>
                      <a:rPr lang="en-GB" b="0" i="1" dirty="0" smtClean="0">
                        <a:effectLst/>
                        <a:latin typeface="Cambria Math" panose="02040503050406030204" pitchFamily="18" charset="0"/>
                      </a:rPr>
                      <m:t>𝑇</m:t>
                    </m:r>
                    <m:r>
                      <a:rPr lang="en-GB" b="0" i="1" dirty="0" smtClean="0">
                        <a:effectLst/>
                        <a:latin typeface="Cambria Math" panose="02040503050406030204" pitchFamily="18" charset="0"/>
                        <a:ea typeface="Cambria Math" panose="02040503050406030204" pitchFamily="18" charset="0"/>
                      </a:rPr>
                      <m:t>∈</m:t>
                    </m:r>
                    <m:sSup>
                      <m:sSupPr>
                        <m:ctrlPr>
                          <a:rPr lang="en-GB" b="0" i="1" dirty="0" smtClean="0">
                            <a:effectLst/>
                            <a:latin typeface="Cambria Math" panose="02040503050406030204" pitchFamily="18" charset="0"/>
                            <a:ea typeface="Cambria Math" panose="02040503050406030204" pitchFamily="18" charset="0"/>
                          </a:rPr>
                        </m:ctrlPr>
                      </m:sSupPr>
                      <m:e>
                        <m:r>
                          <a:rPr lang="en-GB" b="0" i="1" dirty="0" smtClean="0">
                            <a:effectLst/>
                            <a:latin typeface="Cambria Math" panose="02040503050406030204" pitchFamily="18" charset="0"/>
                            <a:ea typeface="Cambria Math" panose="02040503050406030204" pitchFamily="18" charset="0"/>
                          </a:rPr>
                          <m:t>𝑅</m:t>
                        </m:r>
                      </m:e>
                      <m:sup>
                        <m:r>
                          <a:rPr lang="en-GB" b="0" i="1" dirty="0" smtClean="0">
                            <a:effectLst/>
                            <a:latin typeface="Cambria Math" panose="02040503050406030204" pitchFamily="18" charset="0"/>
                            <a:ea typeface="Cambria Math" panose="02040503050406030204" pitchFamily="18" charset="0"/>
                          </a:rPr>
                          <m:t>𝒟</m:t>
                        </m:r>
                        <m:r>
                          <a:rPr lang="en-GB" b="0" i="1" dirty="0" smtClean="0">
                            <a:effectLst/>
                            <a:latin typeface="Cambria Math" panose="02040503050406030204" pitchFamily="18" charset="0"/>
                            <a:ea typeface="Cambria Math" panose="02040503050406030204" pitchFamily="18" charset="0"/>
                          </a:rPr>
                          <m:t>×</m:t>
                        </m:r>
                        <m:d>
                          <m:dPr>
                            <m:begChr m:val="|"/>
                            <m:endChr m:val="|"/>
                            <m:ctrlPr>
                              <a:rPr lang="en-GB" b="0" i="1" dirty="0" smtClean="0">
                                <a:effectLst/>
                                <a:latin typeface="Cambria Math" panose="02040503050406030204" pitchFamily="18" charset="0"/>
                                <a:ea typeface="Cambria Math" panose="02040503050406030204" pitchFamily="18" charset="0"/>
                              </a:rPr>
                            </m:ctrlPr>
                          </m:dPr>
                          <m:e>
                            <m:r>
                              <a:rPr lang="en-GB" b="0" i="1" dirty="0" smtClean="0">
                                <a:effectLst/>
                                <a:latin typeface="Cambria Math" panose="02040503050406030204" pitchFamily="18" charset="0"/>
                                <a:ea typeface="Cambria Math" panose="02040503050406030204" pitchFamily="18" charset="0"/>
                              </a:rPr>
                              <m:t>𝒱</m:t>
                            </m:r>
                          </m:e>
                        </m:d>
                      </m:sup>
                    </m:sSup>
                  </m:oMath>
                </a14:m>
                <a:r>
                  <a:rPr lang="en-GB" dirty="0">
                    <a:effectLst/>
                  </a:rPr>
                  <a:t>, where the nth column corresponds to the nth token and is a </a:t>
                </a:r>
                <a14:m>
                  <m:oMath xmlns:m="http://schemas.openxmlformats.org/officeDocument/2006/math">
                    <m:d>
                      <m:dPr>
                        <m:begChr m:val="|"/>
                        <m:endChr m:val="|"/>
                        <m:ctrlPr>
                          <a:rPr lang="en-GB" i="1" dirty="0">
                            <a:latin typeface="Cambria Math" panose="02040503050406030204" pitchFamily="18" charset="0"/>
                            <a:ea typeface="Cambria Math" panose="02040503050406030204" pitchFamily="18" charset="0"/>
                          </a:rPr>
                        </m:ctrlPr>
                      </m:dPr>
                      <m:e>
                        <m:r>
                          <a:rPr lang="en-GB" i="1" dirty="0">
                            <a:latin typeface="Cambria Math" panose="02040503050406030204" pitchFamily="18" charset="0"/>
                            <a:ea typeface="Cambria Math" panose="02040503050406030204" pitchFamily="18" charset="0"/>
                          </a:rPr>
                          <m:t>𝒱</m:t>
                        </m:r>
                      </m:e>
                    </m:d>
                    <m:r>
                      <a:rPr lang="en-GB" i="1" dirty="0" smtClean="0">
                        <a:latin typeface="Cambria Math" panose="02040503050406030204" pitchFamily="18" charset="0"/>
                        <a:ea typeface="Cambria Math" panose="02040503050406030204" pitchFamily="18" charset="0"/>
                      </a:rPr>
                      <m:t>×</m:t>
                    </m:r>
                    <m:r>
                      <a:rPr lang="en-GB" b="0" i="1" dirty="0" smtClean="0">
                        <a:latin typeface="Cambria Math" panose="02040503050406030204" pitchFamily="18" charset="0"/>
                        <a:ea typeface="Cambria Math" panose="02040503050406030204" pitchFamily="18" charset="0"/>
                      </a:rPr>
                      <m:t>1</m:t>
                    </m:r>
                  </m:oMath>
                </a14:m>
                <a:r>
                  <a:rPr lang="en-GB" dirty="0">
                    <a:effectLst/>
                  </a:rPr>
                  <a:t> one-hot vector (i.e., a vector where every entry is zero except for the entry corresponding to the token, which is set to one).</a:t>
                </a: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EBCA69F7-B368-14AB-567C-1FD887D589B2}"/>
                  </a:ext>
                </a:extLst>
              </p:cNvPr>
              <p:cNvSpPr>
                <a:spLocks noGrp="1" noRot="1" noChangeAspect="1" noMove="1" noResize="1" noEditPoints="1" noAdjustHandles="1" noChangeArrowheads="1" noChangeShapeType="1" noTextEdit="1"/>
              </p:cNvSpPr>
              <p:nvPr>
                <p:ph idx="1"/>
              </p:nvPr>
            </p:nvSpPr>
            <p:spPr>
              <a:xfrm>
                <a:off x="457200" y="1057011"/>
                <a:ext cx="5698976" cy="4140729"/>
              </a:xfrm>
              <a:blipFill>
                <a:blip r:embed="rId2"/>
                <a:stretch>
                  <a:fillRect l="-1114" t="-1223" r="-2004"/>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4102BF1-BA97-4910-5AD7-F03BDEC84734}"/>
              </a:ext>
            </a:extLst>
          </p:cNvPr>
          <p:cNvSpPr>
            <a:spLocks noGrp="1"/>
          </p:cNvSpPr>
          <p:nvPr>
            <p:ph type="sldNum" sz="quarter" idx="12"/>
          </p:nvPr>
        </p:nvSpPr>
        <p:spPr/>
        <p:txBody>
          <a:bodyPr/>
          <a:lstStyle/>
          <a:p>
            <a:fld id="{44E22EE9-B8A0-0641-9265-052CFE9B95A7}" type="slidenum">
              <a:rPr lang="en-GB" altLang="en-US" smtClean="0"/>
              <a:pPr/>
              <a:t>52</a:t>
            </a:fld>
            <a:endParaRPr lang="en-GB" altLang="en-US" dirty="0"/>
          </a:p>
        </p:txBody>
      </p:sp>
      <p:pic>
        <p:nvPicPr>
          <p:cNvPr id="9" name="Picture 8" descr="Diagram, schematic&#10;&#10;Description automatically generated">
            <a:extLst>
              <a:ext uri="{FF2B5EF4-FFF2-40B4-BE49-F238E27FC236}">
                <a16:creationId xmlns:a16="http://schemas.microsoft.com/office/drawing/2014/main" id="{DA631EF3-C745-DCFD-D0C9-86BB9FA49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769268"/>
            <a:ext cx="1609080" cy="1159484"/>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45DD6150-CD7A-D124-238D-58AD6923A8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460" y="1911840"/>
            <a:ext cx="1609080" cy="3689390"/>
          </a:xfrm>
          <a:prstGeom prst="rect">
            <a:avLst/>
          </a:prstGeom>
        </p:spPr>
      </p:pic>
    </p:spTree>
    <p:extLst>
      <p:ext uri="{BB962C8B-B14F-4D97-AF65-F5344CB8AC3E}">
        <p14:creationId xmlns:p14="http://schemas.microsoft.com/office/powerpoint/2010/main" val="5870190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1BAF-A910-2B74-321F-B8CB0BF8CFE5}"/>
              </a:ext>
            </a:extLst>
          </p:cNvPr>
          <p:cNvSpPr>
            <a:spLocks noGrp="1"/>
          </p:cNvSpPr>
          <p:nvPr>
            <p:ph type="title"/>
          </p:nvPr>
        </p:nvSpPr>
        <p:spPr/>
        <p:txBody>
          <a:bodyPr/>
          <a:lstStyle/>
          <a:p>
            <a:r>
              <a:rPr lang="en-GB" dirty="0"/>
              <a:t>Input embeddings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28D7C8-F823-476B-6729-CA53F2EA5EB3}"/>
                  </a:ext>
                </a:extLst>
              </p:cNvPr>
              <p:cNvSpPr>
                <a:spLocks noGrp="1"/>
              </p:cNvSpPr>
              <p:nvPr>
                <p:ph idx="1"/>
              </p:nvPr>
            </p:nvSpPr>
            <p:spPr/>
            <p:txBody>
              <a:bodyPr/>
              <a:lstStyle/>
              <a:p>
                <a:r>
                  <a:rPr lang="en-GB" dirty="0"/>
                  <a:t>The input embeddings are computed as </a:t>
                </a:r>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Ω</m:t>
                        </m:r>
                      </m:e>
                      <m:sub>
                        <m:r>
                          <a:rPr lang="en-GB" b="0" i="1" smtClean="0">
                            <a:latin typeface="Cambria Math" panose="02040503050406030204" pitchFamily="18" charset="0"/>
                          </a:rPr>
                          <m:t>𝑒</m:t>
                        </m:r>
                      </m:sub>
                    </m:sSub>
                    <m:r>
                      <a:rPr lang="en-GB" b="0" i="1" smtClean="0">
                        <a:latin typeface="Cambria Math" panose="02040503050406030204" pitchFamily="18" charset="0"/>
                      </a:rPr>
                      <m:t> </m:t>
                    </m:r>
                  </m:oMath>
                </a14:m>
                <a:r>
                  <a:rPr lang="en-GB" dirty="0"/>
                  <a:t>, and </a:t>
                </a:r>
                <a14:m>
                  <m:oMath xmlns:m="http://schemas.openxmlformats.org/officeDocument/2006/math">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Ω</m:t>
                        </m:r>
                      </m:e>
                      <m:sub>
                        <m:r>
                          <a:rPr lang="en-GB" i="1">
                            <a:latin typeface="Cambria Math" panose="02040503050406030204" pitchFamily="18" charset="0"/>
                          </a:rPr>
                          <m:t>𝑒</m:t>
                        </m:r>
                      </m:sub>
                    </m:sSub>
                  </m:oMath>
                </a14:m>
                <a:r>
                  <a:rPr lang="en-GB" dirty="0"/>
                  <a:t> is learned like any other network parameter.</a:t>
                </a:r>
              </a:p>
              <a:p>
                <a:r>
                  <a:rPr lang="en-GB" dirty="0"/>
                  <a:t>A typical embedding size </a:t>
                </a:r>
                <a14:m>
                  <m:oMath xmlns:m="http://schemas.openxmlformats.org/officeDocument/2006/math">
                    <m:r>
                      <a:rPr lang="en-GB" b="0" i="1" dirty="0" smtClean="0">
                        <a:effectLst/>
                        <a:latin typeface="Cambria Math" panose="02040503050406030204" pitchFamily="18" charset="0"/>
                        <a:ea typeface="Cambria Math" panose="02040503050406030204" pitchFamily="18" charset="0"/>
                      </a:rPr>
                      <m:t>𝒟</m:t>
                    </m:r>
                  </m:oMath>
                </a14:m>
                <a:r>
                  <a:rPr lang="en-GB" dirty="0"/>
                  <a:t> is 1024, and a typical total vocabulary size </a:t>
                </a:r>
                <a14:m>
                  <m:oMath xmlns:m="http://schemas.openxmlformats.org/officeDocument/2006/math">
                    <m:d>
                      <m:dPr>
                        <m:begChr m:val="|"/>
                        <m:endChr m:val="|"/>
                        <m:ctrlPr>
                          <a:rPr lang="en-GB" i="1" dirty="0">
                            <a:latin typeface="Cambria Math" panose="02040503050406030204" pitchFamily="18" charset="0"/>
                            <a:ea typeface="Cambria Math" panose="02040503050406030204" pitchFamily="18" charset="0"/>
                          </a:rPr>
                        </m:ctrlPr>
                      </m:dPr>
                      <m:e>
                        <m:r>
                          <a:rPr lang="en-GB" i="1" dirty="0">
                            <a:latin typeface="Cambria Math" panose="02040503050406030204" pitchFamily="18" charset="0"/>
                            <a:ea typeface="Cambria Math" panose="02040503050406030204" pitchFamily="18" charset="0"/>
                          </a:rPr>
                          <m:t>𝒱</m:t>
                        </m:r>
                      </m:e>
                    </m:d>
                  </m:oMath>
                </a14:m>
                <a:r>
                  <a:rPr lang="en-GB" dirty="0"/>
                  <a:t> is 30,000, so even before the main network, there are many parameters in </a:t>
                </a:r>
                <a14:m>
                  <m:oMath xmlns:m="http://schemas.openxmlformats.org/officeDocument/2006/math">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Ω</m:t>
                        </m:r>
                      </m:e>
                      <m:sub>
                        <m:r>
                          <a:rPr lang="en-GB" i="1">
                            <a:latin typeface="Cambria Math" panose="02040503050406030204" pitchFamily="18" charset="0"/>
                          </a:rPr>
                          <m:t>𝑒</m:t>
                        </m:r>
                      </m:sub>
                    </m:sSub>
                  </m:oMath>
                </a14:m>
                <a:r>
                  <a:rPr lang="en-GB" dirty="0"/>
                  <a:t> to learn.</a:t>
                </a:r>
              </a:p>
              <a:p>
                <a:endParaRPr lang="en-GB" dirty="0"/>
              </a:p>
              <a:p>
                <a:endParaRPr lang="en-GB" dirty="0"/>
              </a:p>
            </p:txBody>
          </p:sp>
        </mc:Choice>
        <mc:Fallback xmlns="">
          <p:sp>
            <p:nvSpPr>
              <p:cNvPr id="3" name="Content Placeholder 2">
                <a:extLst>
                  <a:ext uri="{FF2B5EF4-FFF2-40B4-BE49-F238E27FC236}">
                    <a16:creationId xmlns:a16="http://schemas.microsoft.com/office/drawing/2014/main" id="{7928D7C8-F823-476B-6729-CA53F2EA5EB3}"/>
                  </a:ext>
                </a:extLst>
              </p:cNvPr>
              <p:cNvSpPr>
                <a:spLocks noGrp="1" noRot="1" noChangeAspect="1" noMove="1" noResize="1" noEditPoints="1" noAdjustHandles="1" noChangeArrowheads="1" noChangeShapeType="1" noTextEdit="1"/>
              </p:cNvSpPr>
              <p:nvPr>
                <p:ph idx="1"/>
              </p:nvPr>
            </p:nvSpPr>
            <p:spPr>
              <a:blipFill>
                <a:blip r:embed="rId2"/>
                <a:stretch>
                  <a:fillRect l="-772" t="-1223" r="-1389"/>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B0E3846A-AB69-237D-E456-7B571AF17D75}"/>
              </a:ext>
            </a:extLst>
          </p:cNvPr>
          <p:cNvSpPr>
            <a:spLocks noGrp="1"/>
          </p:cNvSpPr>
          <p:nvPr>
            <p:ph type="sldNum" sz="quarter" idx="12"/>
          </p:nvPr>
        </p:nvSpPr>
        <p:spPr/>
        <p:txBody>
          <a:bodyPr/>
          <a:lstStyle/>
          <a:p>
            <a:fld id="{44E22EE9-B8A0-0641-9265-052CFE9B95A7}" type="slidenum">
              <a:rPr lang="en-GB" altLang="en-US" smtClean="0"/>
              <a:pPr/>
              <a:t>53</a:t>
            </a:fld>
            <a:endParaRPr lang="en-GB" altLang="en-US" dirty="0"/>
          </a:p>
        </p:txBody>
      </p:sp>
    </p:spTree>
    <p:extLst>
      <p:ext uri="{BB962C8B-B14F-4D97-AF65-F5344CB8AC3E}">
        <p14:creationId xmlns:p14="http://schemas.microsoft.com/office/powerpoint/2010/main" val="7373788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093F8-3FBB-3C87-CE1F-FE5D17873AF8}"/>
              </a:ext>
            </a:extLst>
          </p:cNvPr>
          <p:cNvSpPr>
            <a:spLocks noGrp="1"/>
          </p:cNvSpPr>
          <p:nvPr>
            <p:ph type="title"/>
          </p:nvPr>
        </p:nvSpPr>
        <p:spPr/>
        <p:txBody>
          <a:bodyPr/>
          <a:lstStyle/>
          <a:p>
            <a:r>
              <a:rPr lang="en-GB" dirty="0"/>
              <a:t>Embeddings</a:t>
            </a:r>
          </a:p>
        </p:txBody>
      </p:sp>
      <p:sp>
        <p:nvSpPr>
          <p:cNvPr id="3" name="Slide Number Placeholder 2">
            <a:extLst>
              <a:ext uri="{FF2B5EF4-FFF2-40B4-BE49-F238E27FC236}">
                <a16:creationId xmlns:a16="http://schemas.microsoft.com/office/drawing/2014/main" id="{8A478240-2B9B-5330-72B2-C92C02C642D5}"/>
              </a:ext>
            </a:extLst>
          </p:cNvPr>
          <p:cNvSpPr>
            <a:spLocks noGrp="1"/>
          </p:cNvSpPr>
          <p:nvPr>
            <p:ph type="sldNum" sz="quarter" idx="12"/>
          </p:nvPr>
        </p:nvSpPr>
        <p:spPr/>
        <p:txBody>
          <a:bodyPr/>
          <a:lstStyle/>
          <a:p>
            <a:fld id="{BB98F552-A29D-2D4E-8192-F20670493719}" type="slidenum">
              <a:rPr lang="en-GB" altLang="en-US" smtClean="0"/>
              <a:pPr/>
              <a:t>54</a:t>
            </a:fld>
            <a:endParaRPr lang="en-GB" altLang="en-US" dirty="0"/>
          </a:p>
        </p:txBody>
      </p:sp>
      <p:pic>
        <p:nvPicPr>
          <p:cNvPr id="5" name="Picture 4" descr="Chart, treemap chart&#10;&#10;Description automatically generated">
            <a:extLst>
              <a:ext uri="{FF2B5EF4-FFF2-40B4-BE49-F238E27FC236}">
                <a16:creationId xmlns:a16="http://schemas.microsoft.com/office/drawing/2014/main" id="{79918138-556D-EBFE-3121-8107ACAE1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102806"/>
            <a:ext cx="6313264" cy="4042525"/>
          </a:xfrm>
          <a:prstGeom prst="rect">
            <a:avLst/>
          </a:prstGeom>
        </p:spPr>
      </p:pic>
      <p:sp>
        <p:nvSpPr>
          <p:cNvPr id="4" name="TextBox 3">
            <a:extLst>
              <a:ext uri="{FF2B5EF4-FFF2-40B4-BE49-F238E27FC236}">
                <a16:creationId xmlns:a16="http://schemas.microsoft.com/office/drawing/2014/main" id="{E3550963-C5A2-5B52-B99A-8FC088F6674C}"/>
              </a:ext>
            </a:extLst>
          </p:cNvPr>
          <p:cNvSpPr txBox="1"/>
          <p:nvPr/>
        </p:nvSpPr>
        <p:spPr>
          <a:xfrm>
            <a:off x="683568" y="5442771"/>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p:spTree>
    <p:extLst>
      <p:ext uri="{BB962C8B-B14F-4D97-AF65-F5344CB8AC3E}">
        <p14:creationId xmlns:p14="http://schemas.microsoft.com/office/powerpoint/2010/main" val="15045679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2948A-7C4E-FE16-8482-B6B9613D143A}"/>
              </a:ext>
            </a:extLst>
          </p:cNvPr>
          <p:cNvSpPr>
            <a:spLocks noGrp="1"/>
          </p:cNvSpPr>
          <p:nvPr>
            <p:ph type="title"/>
          </p:nvPr>
        </p:nvSpPr>
        <p:spPr/>
        <p:txBody>
          <a:bodyPr/>
          <a:lstStyle/>
          <a:p>
            <a:r>
              <a:rPr lang="en-GB" dirty="0"/>
              <a:t>Transformer model</a:t>
            </a:r>
          </a:p>
        </p:txBody>
      </p:sp>
      <p:sp>
        <p:nvSpPr>
          <p:cNvPr id="3" name="Content Placeholder 2">
            <a:extLst>
              <a:ext uri="{FF2B5EF4-FFF2-40B4-BE49-F238E27FC236}">
                <a16:creationId xmlns:a16="http://schemas.microsoft.com/office/drawing/2014/main" id="{31725142-18BD-62AF-062A-45BF7D94AAFD}"/>
              </a:ext>
            </a:extLst>
          </p:cNvPr>
          <p:cNvSpPr>
            <a:spLocks noGrp="1"/>
          </p:cNvSpPr>
          <p:nvPr>
            <p:ph idx="1"/>
          </p:nvPr>
        </p:nvSpPr>
        <p:spPr/>
        <p:txBody>
          <a:bodyPr/>
          <a:lstStyle/>
          <a:p>
            <a:r>
              <a:rPr lang="en-GB" dirty="0"/>
              <a:t>T</a:t>
            </a:r>
            <a:r>
              <a:rPr lang="en-GB" dirty="0">
                <a:effectLst/>
              </a:rPr>
              <a:t>he embedding matrix X is passed through a series of transformer layers, called a transformer model. </a:t>
            </a:r>
          </a:p>
          <a:p>
            <a:r>
              <a:rPr lang="en-GB" dirty="0">
                <a:effectLst/>
              </a:rPr>
              <a:t>There are three types of transformer models. </a:t>
            </a:r>
          </a:p>
          <a:p>
            <a:r>
              <a:rPr lang="en-GB" dirty="0">
                <a:effectLst/>
              </a:rPr>
              <a:t>An encoder transforms the text into a representation that can support a variety of tasks. </a:t>
            </a:r>
          </a:p>
          <a:p>
            <a:r>
              <a:rPr lang="en-GB" dirty="0">
                <a:effectLst/>
              </a:rPr>
              <a:t>A decoder generates a new token that continues the input text. </a:t>
            </a:r>
          </a:p>
          <a:p>
            <a:r>
              <a:rPr lang="en-GB" dirty="0">
                <a:effectLst/>
              </a:rPr>
              <a:t>Encoder-decoders are used in sequence-to-sequence</a:t>
            </a:r>
            <a:r>
              <a:rPr lang="en-GB" dirty="0"/>
              <a:t> </a:t>
            </a:r>
            <a:r>
              <a:rPr lang="en-GB" dirty="0">
                <a:effectLst/>
              </a:rPr>
              <a:t>tasks, where one text string is converted into another (e.g., machine translation).</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C4E5BA0E-9A55-76C6-8E2C-19726F0B1D51}"/>
              </a:ext>
            </a:extLst>
          </p:cNvPr>
          <p:cNvSpPr>
            <a:spLocks noGrp="1"/>
          </p:cNvSpPr>
          <p:nvPr>
            <p:ph type="sldNum" sz="quarter" idx="12"/>
          </p:nvPr>
        </p:nvSpPr>
        <p:spPr/>
        <p:txBody>
          <a:bodyPr/>
          <a:lstStyle/>
          <a:p>
            <a:fld id="{44E22EE9-B8A0-0641-9265-052CFE9B95A7}" type="slidenum">
              <a:rPr lang="en-GB" altLang="en-US" smtClean="0"/>
              <a:pPr/>
              <a:t>55</a:t>
            </a:fld>
            <a:endParaRPr lang="en-GB" altLang="en-US" dirty="0"/>
          </a:p>
        </p:txBody>
      </p:sp>
    </p:spTree>
    <p:extLst>
      <p:ext uri="{BB962C8B-B14F-4D97-AF65-F5344CB8AC3E}">
        <p14:creationId xmlns:p14="http://schemas.microsoft.com/office/powerpoint/2010/main" val="2559441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00B5-BF9C-96DA-21DE-21445A148402}"/>
              </a:ext>
            </a:extLst>
          </p:cNvPr>
          <p:cNvSpPr>
            <a:spLocks noGrp="1"/>
          </p:cNvSpPr>
          <p:nvPr>
            <p:ph type="title"/>
          </p:nvPr>
        </p:nvSpPr>
        <p:spPr/>
        <p:txBody>
          <a:bodyPr/>
          <a:lstStyle/>
          <a:p>
            <a:r>
              <a:rPr lang="en-GB" dirty="0"/>
              <a:t>BERT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8F3074-78D0-410F-3373-968E31ECA704}"/>
                  </a:ext>
                </a:extLst>
              </p:cNvPr>
              <p:cNvSpPr>
                <a:spLocks noGrp="1"/>
              </p:cNvSpPr>
              <p:nvPr>
                <p:ph idx="1"/>
              </p:nvPr>
            </p:nvSpPr>
            <p:spPr/>
            <p:txBody>
              <a:bodyPr/>
              <a:lstStyle/>
              <a:p>
                <a:r>
                  <a:rPr lang="en-GB" dirty="0">
                    <a:effectLst/>
                  </a:rPr>
                  <a:t>BERT is an encoder model that uses a vocabulary of 30,000 tokens. Input tokens are converted to 1024-dimensional word embeddings and passed through 24 transformer layers. </a:t>
                </a:r>
              </a:p>
              <a:p>
                <a:r>
                  <a:rPr lang="en-GB" dirty="0">
                    <a:effectLst/>
                  </a:rPr>
                  <a:t>Each contains a self-attention mechanism with 16 heads. The queries, keys, and values for each head are of dimension 64 (i.e., the matrices </a:t>
                </a:r>
                <a14:m>
                  <m:oMath xmlns:m="http://schemas.openxmlformats.org/officeDocument/2006/math">
                    <m:r>
                      <m:rPr>
                        <m:sty m:val="p"/>
                      </m:rPr>
                      <a:rPr lang="el-GR" i="0" dirty="0" smtClean="0">
                        <a:effectLst/>
                        <a:latin typeface="Cambria Math" panose="02040503050406030204" pitchFamily="18" charset="0"/>
                      </a:rPr>
                      <m:t>Ω</m:t>
                    </m:r>
                    <m:r>
                      <a:rPr lang="en-GB" i="1" baseline="-25000" dirty="0" err="1" smtClean="0">
                        <a:effectLst/>
                        <a:latin typeface="Cambria Math" panose="02040503050406030204" pitchFamily="18" charset="0"/>
                      </a:rPr>
                      <m:t>𝑣h</m:t>
                    </m:r>
                    <m:r>
                      <a:rPr lang="en-GB" i="1" dirty="0" smtClean="0">
                        <a:effectLst/>
                        <a:latin typeface="Cambria Math" panose="02040503050406030204" pitchFamily="18" charset="0"/>
                      </a:rPr>
                      <m:t>,</m:t>
                    </m:r>
                    <m:r>
                      <m:rPr>
                        <m:sty m:val="p"/>
                      </m:rPr>
                      <a:rPr lang="el-GR" i="0" dirty="0" smtClean="0">
                        <a:effectLst/>
                        <a:latin typeface="Cambria Math" panose="02040503050406030204" pitchFamily="18" charset="0"/>
                      </a:rPr>
                      <m:t>Ω</m:t>
                    </m:r>
                    <m:r>
                      <a:rPr lang="en-GB" i="1" baseline="-25000" dirty="0" err="1" smtClean="0">
                        <a:effectLst/>
                        <a:latin typeface="Cambria Math" panose="02040503050406030204" pitchFamily="18" charset="0"/>
                      </a:rPr>
                      <m:t>𝑞h</m:t>
                    </m:r>
                    <m:r>
                      <a:rPr lang="en-GB" i="1" dirty="0" smtClean="0">
                        <a:effectLst/>
                        <a:latin typeface="Cambria Math" panose="02040503050406030204" pitchFamily="18" charset="0"/>
                      </a:rPr>
                      <m:t>,</m:t>
                    </m:r>
                    <m:r>
                      <m:rPr>
                        <m:sty m:val="p"/>
                      </m:rPr>
                      <a:rPr lang="el-GR" i="0" dirty="0" smtClean="0">
                        <a:effectLst/>
                        <a:latin typeface="Cambria Math" panose="02040503050406030204" pitchFamily="18" charset="0"/>
                      </a:rPr>
                      <m:t>Ω</m:t>
                    </m:r>
                    <m:r>
                      <a:rPr lang="en-GB" i="1" baseline="-25000" dirty="0" err="1" smtClean="0">
                        <a:effectLst/>
                        <a:latin typeface="Cambria Math" panose="02040503050406030204" pitchFamily="18" charset="0"/>
                      </a:rPr>
                      <m:t>𝑘h</m:t>
                    </m:r>
                    <m:r>
                      <a:rPr lang="en-GB" i="1" dirty="0" smtClean="0">
                        <a:effectLst/>
                        <a:latin typeface="Cambria Math" panose="02040503050406030204" pitchFamily="18" charset="0"/>
                      </a:rPr>
                      <m:t> </m:t>
                    </m:r>
                  </m:oMath>
                </a14:m>
                <a:r>
                  <a:rPr lang="en-GB" dirty="0">
                    <a:effectLst/>
                  </a:rPr>
                  <a:t>are </a:t>
                </a:r>
                <a14:m>
                  <m:oMath xmlns:m="http://schemas.openxmlformats.org/officeDocument/2006/math">
                    <m:r>
                      <a:rPr lang="en-GB" i="1" dirty="0" smtClean="0">
                        <a:effectLst/>
                        <a:latin typeface="Cambria Math" panose="02040503050406030204" pitchFamily="18" charset="0"/>
                      </a:rPr>
                      <m:t>1024</m:t>
                    </m:r>
                    <m:r>
                      <a:rPr lang="en-GB" i="1" dirty="0" smtClean="0">
                        <a:effectLst/>
                        <a:latin typeface="Cambria Math" panose="02040503050406030204" pitchFamily="18" charset="0"/>
                        <a:ea typeface="Cambria Math" panose="02040503050406030204" pitchFamily="18" charset="0"/>
                      </a:rPr>
                      <m:t>×</m:t>
                    </m:r>
                    <m:r>
                      <a:rPr lang="en-GB" i="1" dirty="0" smtClean="0">
                        <a:effectLst/>
                        <a:latin typeface="Cambria Math" panose="02040503050406030204" pitchFamily="18" charset="0"/>
                      </a:rPr>
                      <m:t>64</m:t>
                    </m:r>
                  </m:oMath>
                </a14:m>
                <a:r>
                  <a:rPr lang="en-GB" dirty="0">
                    <a:effectLst/>
                  </a:rPr>
                  <a:t>).</a:t>
                </a:r>
              </a:p>
              <a:p>
                <a:r>
                  <a:rPr lang="en-GB" dirty="0">
                    <a:effectLst/>
                  </a:rPr>
                  <a:t>The dimension of the hidden layer in the neural network layer of the transformer is 4096.</a:t>
                </a:r>
              </a:p>
              <a:p>
                <a:r>
                  <a:rPr lang="en-GB" dirty="0">
                    <a:effectLst/>
                  </a:rPr>
                  <a:t>The total number of parameters is ∼ 340 million.</a:t>
                </a:r>
              </a:p>
              <a:p>
                <a:endParaRPr lang="en-GB" dirty="0"/>
              </a:p>
            </p:txBody>
          </p:sp>
        </mc:Choice>
        <mc:Fallback xmlns="">
          <p:sp>
            <p:nvSpPr>
              <p:cNvPr id="3" name="Content Placeholder 2">
                <a:extLst>
                  <a:ext uri="{FF2B5EF4-FFF2-40B4-BE49-F238E27FC236}">
                    <a16:creationId xmlns:a16="http://schemas.microsoft.com/office/drawing/2014/main" id="{8E8F3074-78D0-410F-3373-968E31ECA704}"/>
                  </a:ext>
                </a:extLst>
              </p:cNvPr>
              <p:cNvSpPr>
                <a:spLocks noGrp="1" noRot="1" noChangeAspect="1" noMove="1" noResize="1" noEditPoints="1" noAdjustHandles="1" noChangeArrowheads="1" noChangeShapeType="1" noTextEdit="1"/>
              </p:cNvSpPr>
              <p:nvPr>
                <p:ph idx="1"/>
              </p:nvPr>
            </p:nvSpPr>
            <p:spPr>
              <a:blipFill>
                <a:blip r:embed="rId2"/>
                <a:stretch>
                  <a:fillRect l="-772" t="-1223" r="-7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7E77521D-8EA5-D41C-CD12-D6E97A8DCAE5}"/>
              </a:ext>
            </a:extLst>
          </p:cNvPr>
          <p:cNvSpPr>
            <a:spLocks noGrp="1"/>
          </p:cNvSpPr>
          <p:nvPr>
            <p:ph type="sldNum" sz="quarter" idx="12"/>
          </p:nvPr>
        </p:nvSpPr>
        <p:spPr/>
        <p:txBody>
          <a:bodyPr/>
          <a:lstStyle/>
          <a:p>
            <a:fld id="{44E22EE9-B8A0-0641-9265-052CFE9B95A7}" type="slidenum">
              <a:rPr lang="en-GB" altLang="en-US" smtClean="0"/>
              <a:pPr/>
              <a:t>56</a:t>
            </a:fld>
            <a:endParaRPr lang="en-GB" altLang="en-US" dirty="0"/>
          </a:p>
        </p:txBody>
      </p:sp>
    </p:spTree>
    <p:extLst>
      <p:ext uri="{BB962C8B-B14F-4D97-AF65-F5344CB8AC3E}">
        <p14:creationId xmlns:p14="http://schemas.microsoft.com/office/powerpoint/2010/main" val="865267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B747-1AF3-E808-3CE5-A37A3AFCA0A5}"/>
              </a:ext>
            </a:extLst>
          </p:cNvPr>
          <p:cNvSpPr>
            <a:spLocks noGrp="1"/>
          </p:cNvSpPr>
          <p:nvPr>
            <p:ph type="title"/>
          </p:nvPr>
        </p:nvSpPr>
        <p:spPr/>
        <p:txBody>
          <a:bodyPr/>
          <a:lstStyle/>
          <a:p>
            <a:r>
              <a:rPr lang="en-GB" dirty="0"/>
              <a:t>BERT</a:t>
            </a:r>
          </a:p>
        </p:txBody>
      </p:sp>
      <p:sp>
        <p:nvSpPr>
          <p:cNvPr id="3" name="Content Placeholder 2">
            <a:extLst>
              <a:ext uri="{FF2B5EF4-FFF2-40B4-BE49-F238E27FC236}">
                <a16:creationId xmlns:a16="http://schemas.microsoft.com/office/drawing/2014/main" id="{441277D8-791B-DD0D-5D33-5EA111B57903}"/>
              </a:ext>
            </a:extLst>
          </p:cNvPr>
          <p:cNvSpPr>
            <a:spLocks noGrp="1"/>
          </p:cNvSpPr>
          <p:nvPr>
            <p:ph idx="1"/>
          </p:nvPr>
        </p:nvSpPr>
        <p:spPr/>
        <p:txBody>
          <a:bodyPr/>
          <a:lstStyle/>
          <a:p>
            <a:r>
              <a:rPr lang="en-GB" dirty="0">
                <a:effectLst/>
              </a:rPr>
              <a:t>Encoder models like BERT exploit transfer learning. </a:t>
            </a:r>
          </a:p>
          <a:p>
            <a:r>
              <a:rPr lang="en-GB" dirty="0">
                <a:effectLst/>
              </a:rPr>
              <a:t>During pretraining, the parameters of the transformer architecture are learned using self-supervision from a large corpus of text. </a:t>
            </a:r>
          </a:p>
          <a:p>
            <a:r>
              <a:rPr lang="en-GB" dirty="0">
                <a:effectLst/>
              </a:rPr>
              <a:t>The goal here is for the model to learn general information about the statistics of language. </a:t>
            </a:r>
          </a:p>
          <a:p>
            <a:r>
              <a:rPr lang="en-GB" dirty="0">
                <a:effectLst/>
              </a:rPr>
              <a:t>In the fine-tuning stage, the resulting network is adapted to solve a particular task using a smaller body of supervised training data.</a:t>
            </a:r>
          </a:p>
          <a:p>
            <a:endParaRPr lang="en-GB" dirty="0"/>
          </a:p>
        </p:txBody>
      </p:sp>
      <p:sp>
        <p:nvSpPr>
          <p:cNvPr id="4" name="Slide Number Placeholder 3">
            <a:extLst>
              <a:ext uri="{FF2B5EF4-FFF2-40B4-BE49-F238E27FC236}">
                <a16:creationId xmlns:a16="http://schemas.microsoft.com/office/drawing/2014/main" id="{C8E12315-92F6-9834-7F45-A3B82719BD85}"/>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dirty="0"/>
          </a:p>
        </p:txBody>
      </p:sp>
    </p:spTree>
    <p:extLst>
      <p:ext uri="{BB962C8B-B14F-4D97-AF65-F5344CB8AC3E}">
        <p14:creationId xmlns:p14="http://schemas.microsoft.com/office/powerpoint/2010/main" val="32615434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6B20B-A0B9-36F5-9A48-1E9C13B58077}"/>
              </a:ext>
            </a:extLst>
          </p:cNvPr>
          <p:cNvSpPr>
            <a:spLocks noGrp="1"/>
          </p:cNvSpPr>
          <p:nvPr>
            <p:ph type="title"/>
          </p:nvPr>
        </p:nvSpPr>
        <p:spPr/>
        <p:txBody>
          <a:bodyPr/>
          <a:lstStyle/>
          <a:p>
            <a:r>
              <a:rPr lang="en-GB" dirty="0"/>
              <a:t>Pre-training</a:t>
            </a:r>
          </a:p>
        </p:txBody>
      </p:sp>
      <p:sp>
        <p:nvSpPr>
          <p:cNvPr id="3" name="Content Placeholder 2">
            <a:extLst>
              <a:ext uri="{FF2B5EF4-FFF2-40B4-BE49-F238E27FC236}">
                <a16:creationId xmlns:a16="http://schemas.microsoft.com/office/drawing/2014/main" id="{A5EDC343-A0EC-503F-8E04-02117EF19D1B}"/>
              </a:ext>
            </a:extLst>
          </p:cNvPr>
          <p:cNvSpPr>
            <a:spLocks noGrp="1"/>
          </p:cNvSpPr>
          <p:nvPr>
            <p:ph idx="1"/>
          </p:nvPr>
        </p:nvSpPr>
        <p:spPr/>
        <p:txBody>
          <a:bodyPr/>
          <a:lstStyle/>
          <a:p>
            <a:r>
              <a:rPr lang="en-GB" dirty="0">
                <a:effectLst/>
              </a:rPr>
              <a:t>In the pre-training stage, the network is trained using self-supervision. This allows the use of enormous amounts of data without the need for manual labels. </a:t>
            </a:r>
          </a:p>
          <a:p>
            <a:r>
              <a:rPr lang="en-GB" dirty="0">
                <a:effectLst/>
              </a:rPr>
              <a:t>For BERT, the self supervision</a:t>
            </a:r>
            <a:r>
              <a:rPr lang="en-GB" dirty="0"/>
              <a:t> </a:t>
            </a:r>
            <a:r>
              <a:rPr lang="en-GB" dirty="0">
                <a:effectLst/>
              </a:rPr>
              <a:t>task consists of predicting missing words from sentences from a large internet corpus. </a:t>
            </a:r>
          </a:p>
          <a:p>
            <a:r>
              <a:rPr lang="en-GB" dirty="0">
                <a:effectLst/>
              </a:rPr>
              <a:t>During training, the maximum input length is 512 tokens, and the batch size is 256. </a:t>
            </a:r>
          </a:p>
          <a:p>
            <a:r>
              <a:rPr lang="en-GB" dirty="0">
                <a:effectLst/>
              </a:rPr>
              <a:t>The system is trained for a million steps, corresponding to roughly 50 epochs of the 3.3-billion word corpus.</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A832DB29-A2CF-AC78-03D6-FB00AF651CE4}"/>
              </a:ext>
            </a:extLst>
          </p:cNvPr>
          <p:cNvSpPr>
            <a:spLocks noGrp="1"/>
          </p:cNvSpPr>
          <p:nvPr>
            <p:ph type="sldNum" sz="quarter" idx="12"/>
          </p:nvPr>
        </p:nvSpPr>
        <p:spPr/>
        <p:txBody>
          <a:bodyPr/>
          <a:lstStyle/>
          <a:p>
            <a:fld id="{44E22EE9-B8A0-0641-9265-052CFE9B95A7}" type="slidenum">
              <a:rPr lang="en-GB" altLang="en-US" smtClean="0"/>
              <a:pPr/>
              <a:t>58</a:t>
            </a:fld>
            <a:endParaRPr lang="en-GB" altLang="en-US" dirty="0"/>
          </a:p>
        </p:txBody>
      </p:sp>
    </p:spTree>
    <p:extLst>
      <p:ext uri="{BB962C8B-B14F-4D97-AF65-F5344CB8AC3E}">
        <p14:creationId xmlns:p14="http://schemas.microsoft.com/office/powerpoint/2010/main" val="30164426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4D907-8332-A669-BB48-E356BBA42746}"/>
              </a:ext>
            </a:extLst>
          </p:cNvPr>
          <p:cNvSpPr>
            <a:spLocks noGrp="1"/>
          </p:cNvSpPr>
          <p:nvPr>
            <p:ph type="title"/>
          </p:nvPr>
        </p:nvSpPr>
        <p:spPr/>
        <p:txBody>
          <a:bodyPr/>
          <a:lstStyle/>
          <a:p>
            <a:r>
              <a:rPr lang="en-GB" dirty="0"/>
              <a:t>BERT</a:t>
            </a:r>
          </a:p>
        </p:txBody>
      </p:sp>
      <p:sp>
        <p:nvSpPr>
          <p:cNvPr id="3" name="Slide Number Placeholder 2">
            <a:extLst>
              <a:ext uri="{FF2B5EF4-FFF2-40B4-BE49-F238E27FC236}">
                <a16:creationId xmlns:a16="http://schemas.microsoft.com/office/drawing/2014/main" id="{762D75CE-EBE1-29CC-B0F8-8FF9A203A4B9}"/>
              </a:ext>
            </a:extLst>
          </p:cNvPr>
          <p:cNvSpPr>
            <a:spLocks noGrp="1"/>
          </p:cNvSpPr>
          <p:nvPr>
            <p:ph type="sldNum" sz="quarter" idx="12"/>
          </p:nvPr>
        </p:nvSpPr>
        <p:spPr/>
        <p:txBody>
          <a:bodyPr/>
          <a:lstStyle/>
          <a:p>
            <a:fld id="{BB98F552-A29D-2D4E-8192-F20670493719}" type="slidenum">
              <a:rPr lang="en-GB" altLang="en-US" smtClean="0"/>
              <a:pPr/>
              <a:t>59</a:t>
            </a:fld>
            <a:endParaRPr lang="en-GB" altLang="en-US" dirty="0"/>
          </a:p>
        </p:txBody>
      </p:sp>
      <p:pic>
        <p:nvPicPr>
          <p:cNvPr id="5" name="Picture 4" descr="Diagram&#10;&#10;Description automatically generated">
            <a:extLst>
              <a:ext uri="{FF2B5EF4-FFF2-40B4-BE49-F238E27FC236}">
                <a16:creationId xmlns:a16="http://schemas.microsoft.com/office/drawing/2014/main" id="{E0D4B00B-89B6-C7BB-7E6E-8EA1472AB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489348"/>
            <a:ext cx="8744821" cy="3408338"/>
          </a:xfrm>
          <a:prstGeom prst="rect">
            <a:avLst/>
          </a:prstGeom>
        </p:spPr>
      </p:pic>
      <p:sp>
        <p:nvSpPr>
          <p:cNvPr id="4" name="TextBox 3">
            <a:extLst>
              <a:ext uri="{FF2B5EF4-FFF2-40B4-BE49-F238E27FC236}">
                <a16:creationId xmlns:a16="http://schemas.microsoft.com/office/drawing/2014/main" id="{8DDE5246-D3A9-D998-9A51-4C4B0336B025}"/>
              </a:ext>
            </a:extLst>
          </p:cNvPr>
          <p:cNvSpPr txBox="1"/>
          <p:nvPr/>
        </p:nvSpPr>
        <p:spPr>
          <a:xfrm>
            <a:off x="683568" y="5442771"/>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p:spTree>
    <p:extLst>
      <p:ext uri="{BB962C8B-B14F-4D97-AF65-F5344CB8AC3E}">
        <p14:creationId xmlns:p14="http://schemas.microsoft.com/office/powerpoint/2010/main" val="1941267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793AF-9BAF-406C-AAC7-2A91AC78BD0F}"/>
              </a:ext>
            </a:extLst>
          </p:cNvPr>
          <p:cNvSpPr>
            <a:spLocks noGrp="1"/>
          </p:cNvSpPr>
          <p:nvPr>
            <p:ph type="title"/>
          </p:nvPr>
        </p:nvSpPr>
        <p:spPr/>
        <p:txBody>
          <a:bodyPr/>
          <a:lstStyle/>
          <a:p>
            <a:r>
              <a:rPr lang="en-GB" dirty="0"/>
              <a:t>Attention (also requires context)</a:t>
            </a:r>
          </a:p>
        </p:txBody>
      </p:sp>
      <p:sp>
        <p:nvSpPr>
          <p:cNvPr id="3" name="Slide Number Placeholder 2">
            <a:extLst>
              <a:ext uri="{FF2B5EF4-FFF2-40B4-BE49-F238E27FC236}">
                <a16:creationId xmlns:a16="http://schemas.microsoft.com/office/drawing/2014/main" id="{36792CF7-DF65-A7D8-38E2-DFA743D96E44}"/>
              </a:ext>
            </a:extLst>
          </p:cNvPr>
          <p:cNvSpPr>
            <a:spLocks noGrp="1"/>
          </p:cNvSpPr>
          <p:nvPr>
            <p:ph type="sldNum" sz="quarter" idx="12"/>
          </p:nvPr>
        </p:nvSpPr>
        <p:spPr/>
        <p:txBody>
          <a:bodyPr/>
          <a:lstStyle/>
          <a:p>
            <a:fld id="{BB98F552-A29D-2D4E-8192-F20670493719}" type="slidenum">
              <a:rPr lang="en-GB" altLang="en-US" smtClean="0"/>
              <a:pPr/>
              <a:t>6</a:t>
            </a:fld>
            <a:endParaRPr lang="en-GB" altLang="en-US" dirty="0"/>
          </a:p>
        </p:txBody>
      </p:sp>
      <p:pic>
        <p:nvPicPr>
          <p:cNvPr id="5" name="Picture 4">
            <a:extLst>
              <a:ext uri="{FF2B5EF4-FFF2-40B4-BE49-F238E27FC236}">
                <a16:creationId xmlns:a16="http://schemas.microsoft.com/office/drawing/2014/main" id="{4CE98A02-C921-6A18-1E8D-C0FB72B3B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352" y="930702"/>
            <a:ext cx="7330008" cy="1684674"/>
          </a:xfrm>
          <a:prstGeom prst="rect">
            <a:avLst/>
          </a:prstGeom>
          <a:ln>
            <a:solidFill>
              <a:srgbClr val="92D050"/>
            </a:solidFill>
          </a:ln>
        </p:spPr>
      </p:pic>
      <p:pic>
        <p:nvPicPr>
          <p:cNvPr id="7" name="Picture 6">
            <a:extLst>
              <a:ext uri="{FF2B5EF4-FFF2-40B4-BE49-F238E27FC236}">
                <a16:creationId xmlns:a16="http://schemas.microsoft.com/office/drawing/2014/main" id="{8D512707-D044-14A0-4788-AD4B20E99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30" y="2857500"/>
            <a:ext cx="7772400" cy="795039"/>
          </a:xfrm>
          <a:prstGeom prst="rect">
            <a:avLst/>
          </a:prstGeom>
          <a:noFill/>
          <a:ln>
            <a:solidFill>
              <a:srgbClr val="FF0000"/>
            </a:solidFill>
          </a:ln>
        </p:spPr>
      </p:pic>
      <p:pic>
        <p:nvPicPr>
          <p:cNvPr id="9" name="Picture 8" descr="Text&#10;&#10;Description automatically generated">
            <a:extLst>
              <a:ext uri="{FF2B5EF4-FFF2-40B4-BE49-F238E27FC236}">
                <a16:creationId xmlns:a16="http://schemas.microsoft.com/office/drawing/2014/main" id="{3EEF3DAF-7D57-697C-2D05-1C30A4BD87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008" y="3894663"/>
            <a:ext cx="7772400" cy="1580231"/>
          </a:xfrm>
          <a:prstGeom prst="rect">
            <a:avLst/>
          </a:prstGeom>
          <a:ln>
            <a:solidFill>
              <a:srgbClr val="92D050"/>
            </a:solidFill>
          </a:ln>
        </p:spPr>
      </p:pic>
    </p:spTree>
    <p:extLst>
      <p:ext uri="{BB962C8B-B14F-4D97-AF65-F5344CB8AC3E}">
        <p14:creationId xmlns:p14="http://schemas.microsoft.com/office/powerpoint/2010/main" val="21530763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ED3CA-72CA-0D32-6AA2-0919F76F9899}"/>
              </a:ext>
            </a:extLst>
          </p:cNvPr>
          <p:cNvSpPr>
            <a:spLocks noGrp="1"/>
          </p:cNvSpPr>
          <p:nvPr>
            <p:ph type="title"/>
          </p:nvPr>
        </p:nvSpPr>
        <p:spPr/>
        <p:txBody>
          <a:bodyPr/>
          <a:lstStyle/>
          <a:p>
            <a:r>
              <a:rPr lang="en-GB" dirty="0"/>
              <a:t>Pre-training – predicting missing words</a:t>
            </a:r>
          </a:p>
        </p:txBody>
      </p:sp>
      <p:sp>
        <p:nvSpPr>
          <p:cNvPr id="3" name="Content Placeholder 2">
            <a:extLst>
              <a:ext uri="{FF2B5EF4-FFF2-40B4-BE49-F238E27FC236}">
                <a16:creationId xmlns:a16="http://schemas.microsoft.com/office/drawing/2014/main" id="{204E6452-290D-6016-3C1B-23D4DFBA257F}"/>
              </a:ext>
            </a:extLst>
          </p:cNvPr>
          <p:cNvSpPr>
            <a:spLocks noGrp="1"/>
          </p:cNvSpPr>
          <p:nvPr>
            <p:ph idx="1"/>
          </p:nvPr>
        </p:nvSpPr>
        <p:spPr/>
        <p:txBody>
          <a:bodyPr/>
          <a:lstStyle/>
          <a:p>
            <a:r>
              <a:rPr lang="en-GB" dirty="0">
                <a:effectLst/>
              </a:rPr>
              <a:t>Predicting missing words forces the transformer network to understand some syntax.</a:t>
            </a:r>
          </a:p>
          <a:p>
            <a:r>
              <a:rPr lang="en-GB" dirty="0">
                <a:effectLst/>
              </a:rPr>
              <a:t>For example, it might learn that the adjective </a:t>
            </a:r>
            <a:r>
              <a:rPr lang="en-GB" dirty="0">
                <a:solidFill>
                  <a:srgbClr val="339999"/>
                </a:solidFill>
                <a:effectLst/>
              </a:rPr>
              <a:t>red </a:t>
            </a:r>
            <a:r>
              <a:rPr lang="en-GB" dirty="0">
                <a:effectLst/>
              </a:rPr>
              <a:t>is often found before nouns like </a:t>
            </a:r>
            <a:r>
              <a:rPr lang="en-GB" dirty="0">
                <a:solidFill>
                  <a:srgbClr val="339999"/>
                </a:solidFill>
                <a:effectLst/>
              </a:rPr>
              <a:t>house</a:t>
            </a:r>
            <a:r>
              <a:rPr lang="en-GB" dirty="0">
                <a:solidFill>
                  <a:srgbClr val="339999"/>
                </a:solidFill>
              </a:rPr>
              <a:t> </a:t>
            </a:r>
            <a:r>
              <a:rPr lang="en-GB" dirty="0">
                <a:effectLst/>
              </a:rPr>
              <a:t>or </a:t>
            </a:r>
            <a:r>
              <a:rPr lang="en-GB" dirty="0">
                <a:solidFill>
                  <a:srgbClr val="339999"/>
                </a:solidFill>
                <a:effectLst/>
              </a:rPr>
              <a:t>car </a:t>
            </a:r>
            <a:r>
              <a:rPr lang="en-GB" dirty="0">
                <a:effectLst/>
              </a:rPr>
              <a:t>but never before a verb like </a:t>
            </a:r>
            <a:r>
              <a:rPr lang="en-GB" dirty="0">
                <a:solidFill>
                  <a:srgbClr val="339999"/>
                </a:solidFill>
                <a:effectLst/>
              </a:rPr>
              <a:t>shout</a:t>
            </a:r>
            <a:r>
              <a:rPr lang="en-GB" dirty="0">
                <a:effectLst/>
              </a:rPr>
              <a:t>. </a:t>
            </a:r>
          </a:p>
          <a:p>
            <a:r>
              <a:rPr lang="en-GB" dirty="0">
                <a:effectLst/>
              </a:rPr>
              <a:t>It also allows the model to learn superficial common sense about the world. For example, after training, the model will assign a higher probability to the missing word </a:t>
            </a:r>
            <a:r>
              <a:rPr lang="en-GB" dirty="0">
                <a:solidFill>
                  <a:srgbClr val="339999"/>
                </a:solidFill>
                <a:effectLst/>
              </a:rPr>
              <a:t>train </a:t>
            </a:r>
            <a:r>
              <a:rPr lang="en-GB" dirty="0">
                <a:effectLst/>
              </a:rPr>
              <a:t>in the sentence </a:t>
            </a:r>
            <a:r>
              <a:rPr lang="en-GB" dirty="0">
                <a:solidFill>
                  <a:srgbClr val="339999"/>
                </a:solidFill>
                <a:effectLst/>
              </a:rPr>
              <a:t>The &lt;mask&gt; pulled into</a:t>
            </a:r>
            <a:r>
              <a:rPr lang="en-GB" dirty="0"/>
              <a:t> </a:t>
            </a:r>
            <a:r>
              <a:rPr lang="en-GB" dirty="0">
                <a:solidFill>
                  <a:srgbClr val="339999"/>
                </a:solidFill>
                <a:effectLst/>
              </a:rPr>
              <a:t>the station </a:t>
            </a:r>
            <a:r>
              <a:rPr lang="en-GB" dirty="0">
                <a:effectLst/>
              </a:rPr>
              <a:t>than it would to the word </a:t>
            </a:r>
            <a:r>
              <a:rPr lang="en-GB" dirty="0">
                <a:solidFill>
                  <a:srgbClr val="339999"/>
                </a:solidFill>
                <a:effectLst/>
              </a:rPr>
              <a:t>peanut</a:t>
            </a:r>
            <a:r>
              <a:rPr lang="en-GB" dirty="0">
                <a:effectLst/>
              </a:rPr>
              <a:t>. However, the degree of “understanding” this type of model can ever have is limited.</a:t>
            </a:r>
          </a:p>
          <a:p>
            <a:endParaRPr lang="en-GB" dirty="0"/>
          </a:p>
        </p:txBody>
      </p:sp>
      <p:sp>
        <p:nvSpPr>
          <p:cNvPr id="4" name="Slide Number Placeholder 3">
            <a:extLst>
              <a:ext uri="{FF2B5EF4-FFF2-40B4-BE49-F238E27FC236}">
                <a16:creationId xmlns:a16="http://schemas.microsoft.com/office/drawing/2014/main" id="{367A2D67-6936-4FCA-9DFE-7C7DAC2DA708}"/>
              </a:ext>
            </a:extLst>
          </p:cNvPr>
          <p:cNvSpPr>
            <a:spLocks noGrp="1"/>
          </p:cNvSpPr>
          <p:nvPr>
            <p:ph type="sldNum" sz="quarter" idx="12"/>
          </p:nvPr>
        </p:nvSpPr>
        <p:spPr/>
        <p:txBody>
          <a:bodyPr/>
          <a:lstStyle/>
          <a:p>
            <a:fld id="{44E22EE9-B8A0-0641-9265-052CFE9B95A7}" type="slidenum">
              <a:rPr lang="en-GB" altLang="en-US" smtClean="0"/>
              <a:pPr/>
              <a:t>60</a:t>
            </a:fld>
            <a:endParaRPr lang="en-GB" altLang="en-US" dirty="0"/>
          </a:p>
        </p:txBody>
      </p:sp>
    </p:spTree>
    <p:extLst>
      <p:ext uri="{BB962C8B-B14F-4D97-AF65-F5344CB8AC3E}">
        <p14:creationId xmlns:p14="http://schemas.microsoft.com/office/powerpoint/2010/main" val="9641251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4EA6-F2B4-A3B9-A08F-04B8BA309F83}"/>
              </a:ext>
            </a:extLst>
          </p:cNvPr>
          <p:cNvSpPr>
            <a:spLocks noGrp="1"/>
          </p:cNvSpPr>
          <p:nvPr>
            <p:ph type="title"/>
          </p:nvPr>
        </p:nvSpPr>
        <p:spPr/>
        <p:txBody>
          <a:bodyPr/>
          <a:lstStyle/>
          <a:p>
            <a:r>
              <a:rPr lang="en-GB" dirty="0"/>
              <a:t>Pre-training – predicting adjunct sentences</a:t>
            </a:r>
          </a:p>
        </p:txBody>
      </p:sp>
      <p:sp>
        <p:nvSpPr>
          <p:cNvPr id="3" name="Content Placeholder 2">
            <a:extLst>
              <a:ext uri="{FF2B5EF4-FFF2-40B4-BE49-F238E27FC236}">
                <a16:creationId xmlns:a16="http://schemas.microsoft.com/office/drawing/2014/main" id="{CC62E64C-1287-BF75-1D60-E913BF84A9AA}"/>
              </a:ext>
            </a:extLst>
          </p:cNvPr>
          <p:cNvSpPr>
            <a:spLocks noGrp="1"/>
          </p:cNvSpPr>
          <p:nvPr>
            <p:ph idx="1"/>
          </p:nvPr>
        </p:nvSpPr>
        <p:spPr/>
        <p:txBody>
          <a:bodyPr/>
          <a:lstStyle/>
          <a:p>
            <a:r>
              <a:rPr lang="en-GB" dirty="0"/>
              <a:t>BERT also uses a secondary task that predicts whether two sentences were originally adjacent in the text or not, but this only marginally improves performance.</a:t>
            </a:r>
          </a:p>
          <a:p>
            <a:endParaRPr lang="en-GB" dirty="0"/>
          </a:p>
        </p:txBody>
      </p:sp>
      <p:sp>
        <p:nvSpPr>
          <p:cNvPr id="4" name="Slide Number Placeholder 3">
            <a:extLst>
              <a:ext uri="{FF2B5EF4-FFF2-40B4-BE49-F238E27FC236}">
                <a16:creationId xmlns:a16="http://schemas.microsoft.com/office/drawing/2014/main" id="{23EDD2B4-2472-EAC1-0AFD-E68857A47212}"/>
              </a:ext>
            </a:extLst>
          </p:cNvPr>
          <p:cNvSpPr>
            <a:spLocks noGrp="1"/>
          </p:cNvSpPr>
          <p:nvPr>
            <p:ph type="sldNum" sz="quarter" idx="12"/>
          </p:nvPr>
        </p:nvSpPr>
        <p:spPr/>
        <p:txBody>
          <a:bodyPr/>
          <a:lstStyle/>
          <a:p>
            <a:fld id="{44E22EE9-B8A0-0641-9265-052CFE9B95A7}" type="slidenum">
              <a:rPr lang="en-GB" altLang="en-US" smtClean="0"/>
              <a:pPr/>
              <a:t>61</a:t>
            </a:fld>
            <a:endParaRPr lang="en-GB" altLang="en-US" dirty="0"/>
          </a:p>
        </p:txBody>
      </p:sp>
    </p:spTree>
    <p:extLst>
      <p:ext uri="{BB962C8B-B14F-4D97-AF65-F5344CB8AC3E}">
        <p14:creationId xmlns:p14="http://schemas.microsoft.com/office/powerpoint/2010/main" val="2553125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16B2F-6AC5-E092-B2B4-739DBDAA125F}"/>
              </a:ext>
            </a:extLst>
          </p:cNvPr>
          <p:cNvSpPr>
            <a:spLocks noGrp="1"/>
          </p:cNvSpPr>
          <p:nvPr>
            <p:ph type="title"/>
          </p:nvPr>
        </p:nvSpPr>
        <p:spPr/>
        <p:txBody>
          <a:bodyPr/>
          <a:lstStyle/>
          <a:p>
            <a:r>
              <a:rPr lang="en-GB" dirty="0"/>
              <a:t>Fining tuning</a:t>
            </a:r>
          </a:p>
        </p:txBody>
      </p:sp>
      <p:sp>
        <p:nvSpPr>
          <p:cNvPr id="3" name="Content Placeholder 2">
            <a:extLst>
              <a:ext uri="{FF2B5EF4-FFF2-40B4-BE49-F238E27FC236}">
                <a16:creationId xmlns:a16="http://schemas.microsoft.com/office/drawing/2014/main" id="{1EDFEA66-C174-40DA-27C9-5208813374D9}"/>
              </a:ext>
            </a:extLst>
          </p:cNvPr>
          <p:cNvSpPr>
            <a:spLocks noGrp="1"/>
          </p:cNvSpPr>
          <p:nvPr>
            <p:ph idx="1"/>
          </p:nvPr>
        </p:nvSpPr>
        <p:spPr/>
        <p:txBody>
          <a:bodyPr/>
          <a:lstStyle/>
          <a:p>
            <a:r>
              <a:rPr lang="en-GB" dirty="0">
                <a:effectLst/>
              </a:rPr>
              <a:t>In the fine-tuning stage, the model parameters are adjusted to specialise the network to a particular task (e.g. sentiment analysis, named entity recognition). </a:t>
            </a:r>
          </a:p>
          <a:p>
            <a:r>
              <a:rPr lang="en-GB" dirty="0">
                <a:effectLst/>
              </a:rPr>
              <a:t>An extra layer is appended onto the transformer network to convert the output vectors to the desired output format.</a:t>
            </a:r>
          </a:p>
          <a:p>
            <a:endParaRPr lang="en-GB" dirty="0"/>
          </a:p>
        </p:txBody>
      </p:sp>
      <p:sp>
        <p:nvSpPr>
          <p:cNvPr id="4" name="Slide Number Placeholder 3">
            <a:extLst>
              <a:ext uri="{FF2B5EF4-FFF2-40B4-BE49-F238E27FC236}">
                <a16:creationId xmlns:a16="http://schemas.microsoft.com/office/drawing/2014/main" id="{033567B5-A625-DE17-5AF0-F63E1AE5E73D}"/>
              </a:ext>
            </a:extLst>
          </p:cNvPr>
          <p:cNvSpPr>
            <a:spLocks noGrp="1"/>
          </p:cNvSpPr>
          <p:nvPr>
            <p:ph type="sldNum" sz="quarter" idx="12"/>
          </p:nvPr>
        </p:nvSpPr>
        <p:spPr/>
        <p:txBody>
          <a:bodyPr/>
          <a:lstStyle/>
          <a:p>
            <a:fld id="{44E22EE9-B8A0-0641-9265-052CFE9B95A7}" type="slidenum">
              <a:rPr lang="en-GB" altLang="en-US" smtClean="0"/>
              <a:pPr/>
              <a:t>62</a:t>
            </a:fld>
            <a:endParaRPr lang="en-GB" altLang="en-US" dirty="0"/>
          </a:p>
        </p:txBody>
      </p:sp>
    </p:spTree>
    <p:extLst>
      <p:ext uri="{BB962C8B-B14F-4D97-AF65-F5344CB8AC3E}">
        <p14:creationId xmlns:p14="http://schemas.microsoft.com/office/powerpoint/2010/main" val="38395296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274EC-F716-4D61-202B-603179A29FB7}"/>
              </a:ext>
            </a:extLst>
          </p:cNvPr>
          <p:cNvSpPr>
            <a:spLocks noGrp="1"/>
          </p:cNvSpPr>
          <p:nvPr>
            <p:ph type="title"/>
          </p:nvPr>
        </p:nvSpPr>
        <p:spPr/>
        <p:txBody>
          <a:bodyPr/>
          <a:lstStyle/>
          <a:p>
            <a:r>
              <a:rPr lang="en-GB" dirty="0"/>
              <a:t>Fine tuning BERT- examples</a:t>
            </a:r>
          </a:p>
        </p:txBody>
      </p:sp>
      <p:sp>
        <p:nvSpPr>
          <p:cNvPr id="3" name="Slide Number Placeholder 2">
            <a:extLst>
              <a:ext uri="{FF2B5EF4-FFF2-40B4-BE49-F238E27FC236}">
                <a16:creationId xmlns:a16="http://schemas.microsoft.com/office/drawing/2014/main" id="{3A06B796-8CAE-90FE-01AC-06BDA417E048}"/>
              </a:ext>
            </a:extLst>
          </p:cNvPr>
          <p:cNvSpPr>
            <a:spLocks noGrp="1"/>
          </p:cNvSpPr>
          <p:nvPr>
            <p:ph type="sldNum" sz="quarter" idx="12"/>
          </p:nvPr>
        </p:nvSpPr>
        <p:spPr/>
        <p:txBody>
          <a:bodyPr/>
          <a:lstStyle/>
          <a:p>
            <a:fld id="{BB98F552-A29D-2D4E-8192-F20670493719}" type="slidenum">
              <a:rPr lang="en-GB" altLang="en-US" smtClean="0"/>
              <a:pPr/>
              <a:t>63</a:t>
            </a:fld>
            <a:endParaRPr lang="en-GB" altLang="en-US" dirty="0"/>
          </a:p>
        </p:txBody>
      </p:sp>
      <p:pic>
        <p:nvPicPr>
          <p:cNvPr id="5" name="Picture 4" descr="Diagram&#10;&#10;Description automatically generated">
            <a:extLst>
              <a:ext uri="{FF2B5EF4-FFF2-40B4-BE49-F238E27FC236}">
                <a16:creationId xmlns:a16="http://schemas.microsoft.com/office/drawing/2014/main" id="{DE77ECAA-B812-68C7-FB2A-6CEEEDF83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839469"/>
            <a:ext cx="7139136" cy="4826343"/>
          </a:xfrm>
          <a:prstGeom prst="rect">
            <a:avLst/>
          </a:prstGeom>
        </p:spPr>
      </p:pic>
      <p:sp>
        <p:nvSpPr>
          <p:cNvPr id="7" name="TextBox 6">
            <a:extLst>
              <a:ext uri="{FF2B5EF4-FFF2-40B4-BE49-F238E27FC236}">
                <a16:creationId xmlns:a16="http://schemas.microsoft.com/office/drawing/2014/main" id="{0461E142-B1CA-B254-372F-6959D0B25CF5}"/>
              </a:ext>
            </a:extLst>
          </p:cNvPr>
          <p:cNvSpPr txBox="1"/>
          <p:nvPr/>
        </p:nvSpPr>
        <p:spPr>
          <a:xfrm>
            <a:off x="683568" y="5442771"/>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p:spTree>
    <p:extLst>
      <p:ext uri="{BB962C8B-B14F-4D97-AF65-F5344CB8AC3E}">
        <p14:creationId xmlns:p14="http://schemas.microsoft.com/office/powerpoint/2010/main" val="3870484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A6EA-C911-CBB7-2535-96C268B1C5D4}"/>
              </a:ext>
            </a:extLst>
          </p:cNvPr>
          <p:cNvSpPr>
            <a:spLocks noGrp="1"/>
          </p:cNvSpPr>
          <p:nvPr>
            <p:ph type="title"/>
          </p:nvPr>
        </p:nvSpPr>
        <p:spPr/>
        <p:txBody>
          <a:bodyPr/>
          <a:lstStyle/>
          <a:p>
            <a:r>
              <a:rPr lang="en-GB" dirty="0"/>
              <a:t>Decoder model example: GPT3</a:t>
            </a:r>
          </a:p>
        </p:txBody>
      </p:sp>
      <p:sp>
        <p:nvSpPr>
          <p:cNvPr id="3" name="Content Placeholder 2">
            <a:extLst>
              <a:ext uri="{FF2B5EF4-FFF2-40B4-BE49-F238E27FC236}">
                <a16:creationId xmlns:a16="http://schemas.microsoft.com/office/drawing/2014/main" id="{8A010DF8-BDA8-B386-55CB-B641D1E07ADC}"/>
              </a:ext>
            </a:extLst>
          </p:cNvPr>
          <p:cNvSpPr>
            <a:spLocks noGrp="1"/>
          </p:cNvSpPr>
          <p:nvPr>
            <p:ph idx="1"/>
          </p:nvPr>
        </p:nvSpPr>
        <p:spPr/>
        <p:txBody>
          <a:bodyPr/>
          <a:lstStyle/>
          <a:p>
            <a:r>
              <a:rPr lang="en-GB" dirty="0">
                <a:effectLst/>
              </a:rPr>
              <a:t>The basic architecture is very similar to the encoder model and comprises a series of transformer layers that operate on learned word embeddings. </a:t>
            </a:r>
          </a:p>
          <a:p>
            <a:r>
              <a:rPr lang="en-GB" dirty="0">
                <a:effectLst/>
              </a:rPr>
              <a:t>However, the goal is different. The encoder aimed to build a representation of the text that could be fine-tuned to solve a variety of more specific NLP tasks. </a:t>
            </a:r>
          </a:p>
          <a:p>
            <a:r>
              <a:rPr lang="en-GB" dirty="0">
                <a:effectLst/>
              </a:rPr>
              <a:t>Conversely, the decoder has one purpose: to generate the next token in a sequence. </a:t>
            </a:r>
          </a:p>
          <a:p>
            <a:r>
              <a:rPr lang="en-GB" dirty="0">
                <a:effectLst/>
              </a:rPr>
              <a:t>It can generate a coherent text passage by feeding the extended sequence back into the model.</a:t>
            </a:r>
          </a:p>
          <a:p>
            <a:endParaRPr lang="en-GB" dirty="0"/>
          </a:p>
        </p:txBody>
      </p:sp>
      <p:sp>
        <p:nvSpPr>
          <p:cNvPr id="4" name="Slide Number Placeholder 3">
            <a:extLst>
              <a:ext uri="{FF2B5EF4-FFF2-40B4-BE49-F238E27FC236}">
                <a16:creationId xmlns:a16="http://schemas.microsoft.com/office/drawing/2014/main" id="{2C6CC065-5AFD-2498-E520-B9EA761E47D9}"/>
              </a:ext>
            </a:extLst>
          </p:cNvPr>
          <p:cNvSpPr>
            <a:spLocks noGrp="1"/>
          </p:cNvSpPr>
          <p:nvPr>
            <p:ph type="sldNum" sz="quarter" idx="12"/>
          </p:nvPr>
        </p:nvSpPr>
        <p:spPr/>
        <p:txBody>
          <a:bodyPr/>
          <a:lstStyle/>
          <a:p>
            <a:fld id="{44E22EE9-B8A0-0641-9265-052CFE9B95A7}" type="slidenum">
              <a:rPr lang="en-GB" altLang="en-US" smtClean="0"/>
              <a:pPr/>
              <a:t>64</a:t>
            </a:fld>
            <a:endParaRPr lang="en-GB" altLang="en-US" dirty="0"/>
          </a:p>
        </p:txBody>
      </p:sp>
    </p:spTree>
    <p:extLst>
      <p:ext uri="{BB962C8B-B14F-4D97-AF65-F5344CB8AC3E}">
        <p14:creationId xmlns:p14="http://schemas.microsoft.com/office/powerpoint/2010/main" val="32578579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BCB52-E084-807F-AF2B-0D74CDD090A9}"/>
              </a:ext>
            </a:extLst>
          </p:cNvPr>
          <p:cNvSpPr>
            <a:spLocks noGrp="1"/>
          </p:cNvSpPr>
          <p:nvPr>
            <p:ph type="title"/>
          </p:nvPr>
        </p:nvSpPr>
        <p:spPr/>
        <p:txBody>
          <a:bodyPr/>
          <a:lstStyle/>
          <a:p>
            <a:r>
              <a:rPr lang="en-GB" dirty="0"/>
              <a:t>Language modelling</a:t>
            </a:r>
          </a:p>
        </p:txBody>
      </p:sp>
      <p:sp>
        <p:nvSpPr>
          <p:cNvPr id="3" name="Content Placeholder 2">
            <a:extLst>
              <a:ext uri="{FF2B5EF4-FFF2-40B4-BE49-F238E27FC236}">
                <a16:creationId xmlns:a16="http://schemas.microsoft.com/office/drawing/2014/main" id="{B672F27E-A853-90C3-1415-8AD0543A4849}"/>
              </a:ext>
            </a:extLst>
          </p:cNvPr>
          <p:cNvSpPr>
            <a:spLocks noGrp="1"/>
          </p:cNvSpPr>
          <p:nvPr>
            <p:ph idx="1"/>
          </p:nvPr>
        </p:nvSpPr>
        <p:spPr/>
        <p:txBody>
          <a:bodyPr/>
          <a:lstStyle/>
          <a:p>
            <a:r>
              <a:rPr lang="en-GB" dirty="0">
                <a:effectLst/>
              </a:rPr>
              <a:t>GPT3 constructs an autoregressive language model. This is easiest to understand with a concrete example. Consider the sentence </a:t>
            </a:r>
            <a:r>
              <a:rPr lang="en-GB" dirty="0">
                <a:solidFill>
                  <a:srgbClr val="339999"/>
                </a:solidFill>
                <a:effectLst/>
              </a:rPr>
              <a:t>It takes great courage to</a:t>
            </a:r>
            <a:r>
              <a:rPr lang="en-GB" dirty="0"/>
              <a:t> </a:t>
            </a:r>
            <a:r>
              <a:rPr lang="en-GB" dirty="0">
                <a:solidFill>
                  <a:srgbClr val="339999"/>
                </a:solidFill>
                <a:effectLst/>
              </a:rPr>
              <a:t>let yourself appear weak</a:t>
            </a:r>
            <a:r>
              <a:rPr lang="en-GB" dirty="0">
                <a:effectLst/>
              </a:rPr>
              <a:t>. </a:t>
            </a:r>
          </a:p>
          <a:p>
            <a:r>
              <a:rPr lang="en-GB" dirty="0">
                <a:effectLst/>
              </a:rPr>
              <a:t>For simplicity, let’s assume that the tokens are the full words.</a:t>
            </a:r>
          </a:p>
          <a:p>
            <a:r>
              <a:rPr lang="en-GB" dirty="0">
                <a:effectLst/>
              </a:rPr>
              <a:t>The probability of the full sentence is:</a:t>
            </a:r>
          </a:p>
          <a:p>
            <a:endParaRPr lang="en-GB" dirty="0"/>
          </a:p>
        </p:txBody>
      </p:sp>
      <p:sp>
        <p:nvSpPr>
          <p:cNvPr id="4" name="Slide Number Placeholder 3">
            <a:extLst>
              <a:ext uri="{FF2B5EF4-FFF2-40B4-BE49-F238E27FC236}">
                <a16:creationId xmlns:a16="http://schemas.microsoft.com/office/drawing/2014/main" id="{5E963CEA-3718-8869-687F-285BBCA86BD6}"/>
              </a:ext>
            </a:extLst>
          </p:cNvPr>
          <p:cNvSpPr>
            <a:spLocks noGrp="1"/>
          </p:cNvSpPr>
          <p:nvPr>
            <p:ph type="sldNum" sz="quarter" idx="12"/>
          </p:nvPr>
        </p:nvSpPr>
        <p:spPr/>
        <p:txBody>
          <a:bodyPr/>
          <a:lstStyle/>
          <a:p>
            <a:fld id="{44E22EE9-B8A0-0641-9265-052CFE9B95A7}" type="slidenum">
              <a:rPr lang="en-GB" altLang="en-US" smtClean="0"/>
              <a:pPr/>
              <a:t>65</a:t>
            </a:fld>
            <a:endParaRPr lang="en-GB" altLang="en-US" dirty="0"/>
          </a:p>
        </p:txBody>
      </p:sp>
      <p:pic>
        <p:nvPicPr>
          <p:cNvPr id="6" name="Picture 5" descr="A screenshot of a computer&#10;&#10;Description automatically generated with medium confidence">
            <a:extLst>
              <a:ext uri="{FF2B5EF4-FFF2-40B4-BE49-F238E27FC236}">
                <a16:creationId xmlns:a16="http://schemas.microsoft.com/office/drawing/2014/main" id="{C9C84141-7E43-4249-D2F4-E5EB330C0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865815"/>
            <a:ext cx="7772400" cy="2207653"/>
          </a:xfrm>
          <a:prstGeom prst="rect">
            <a:avLst/>
          </a:prstGeom>
        </p:spPr>
      </p:pic>
      <p:sp>
        <p:nvSpPr>
          <p:cNvPr id="5" name="TextBox 4">
            <a:extLst>
              <a:ext uri="{FF2B5EF4-FFF2-40B4-BE49-F238E27FC236}">
                <a16:creationId xmlns:a16="http://schemas.microsoft.com/office/drawing/2014/main" id="{1B8C78F3-1D28-7FAA-C6FB-FE95ABE6559C}"/>
              </a:ext>
            </a:extLst>
          </p:cNvPr>
          <p:cNvSpPr txBox="1"/>
          <p:nvPr/>
        </p:nvSpPr>
        <p:spPr>
          <a:xfrm>
            <a:off x="683568" y="5442771"/>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p:spTree>
    <p:extLst>
      <p:ext uri="{BB962C8B-B14F-4D97-AF65-F5344CB8AC3E}">
        <p14:creationId xmlns:p14="http://schemas.microsoft.com/office/powerpoint/2010/main" val="31242622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A4041-C208-ADE8-CE67-17EF32265015}"/>
              </a:ext>
            </a:extLst>
          </p:cNvPr>
          <p:cNvSpPr>
            <a:spLocks noGrp="1"/>
          </p:cNvSpPr>
          <p:nvPr>
            <p:ph type="title"/>
          </p:nvPr>
        </p:nvSpPr>
        <p:spPr/>
        <p:txBody>
          <a:bodyPr/>
          <a:lstStyle/>
          <a:p>
            <a:r>
              <a:rPr lang="en-GB" dirty="0"/>
              <a:t>Autoregressive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17FCF2-3129-7D20-943E-8297DA2A67B9}"/>
                  </a:ext>
                </a:extLst>
              </p:cNvPr>
              <p:cNvSpPr>
                <a:spLocks noGrp="1"/>
              </p:cNvSpPr>
              <p:nvPr>
                <p:ph idx="1"/>
              </p:nvPr>
            </p:nvSpPr>
            <p:spPr/>
            <p:txBody>
              <a:bodyPr/>
              <a:lstStyle/>
              <a:p>
                <a:r>
                  <a:rPr lang="en-GB" dirty="0">
                    <a:effectLst/>
                  </a:rPr>
                  <a:t>An autoregressive model factors the joint probability </a:t>
                </a:r>
                <a14:m>
                  <m:oMath xmlns:m="http://schemas.openxmlformats.org/officeDocument/2006/math">
                    <m:r>
                      <m:rPr>
                        <m:sty m:val="p"/>
                      </m:rPr>
                      <a:rPr lang="en-GB" i="1" dirty="0" smtClean="0">
                        <a:effectLst/>
                        <a:latin typeface="Cambria Math" panose="02040503050406030204" pitchFamily="18" charset="0"/>
                      </a:rPr>
                      <m:t>Pr</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𝑡</m:t>
                    </m:r>
                    <m:r>
                      <a:rPr lang="en-GB" i="1" baseline="-25000" dirty="0" smtClean="0">
                        <a:effectLst/>
                        <a:latin typeface="Cambria Math" panose="02040503050406030204" pitchFamily="18" charset="0"/>
                      </a:rPr>
                      <m:t>1</m:t>
                    </m:r>
                    <m:r>
                      <a:rPr lang="en-GB" i="1" dirty="0" smtClean="0">
                        <a:effectLst/>
                        <a:latin typeface="Cambria Math" panose="02040503050406030204" pitchFamily="18" charset="0"/>
                      </a:rPr>
                      <m:t>, </m:t>
                    </m:r>
                    <m:r>
                      <a:rPr lang="en-GB" i="1" dirty="0" smtClean="0">
                        <a:effectLst/>
                        <a:latin typeface="Cambria Math" panose="02040503050406030204" pitchFamily="18" charset="0"/>
                      </a:rPr>
                      <m:t>𝑡</m:t>
                    </m:r>
                    <m:r>
                      <a:rPr lang="en-GB" i="1" baseline="-25000" dirty="0" smtClean="0">
                        <a:effectLst/>
                        <a:latin typeface="Cambria Math" panose="02040503050406030204" pitchFamily="18" charset="0"/>
                      </a:rPr>
                      <m:t>2</m:t>
                    </m:r>
                    <m:r>
                      <a:rPr lang="en-GB" i="1" dirty="0" smtClean="0">
                        <a:effectLst/>
                        <a:latin typeface="Cambria Math" panose="02040503050406030204" pitchFamily="18" charset="0"/>
                      </a:rPr>
                      <m:t>, . . . , </m:t>
                    </m:r>
                    <m:r>
                      <a:rPr lang="en-GB" i="1" dirty="0" err="1" smtClean="0">
                        <a:effectLst/>
                        <a:latin typeface="Cambria Math" panose="02040503050406030204" pitchFamily="18" charset="0"/>
                      </a:rPr>
                      <m:t>𝑡</m:t>
                    </m:r>
                    <m:r>
                      <a:rPr lang="en-GB" i="1" baseline="-25000" dirty="0" err="1" smtClean="0">
                        <a:effectLst/>
                        <a:latin typeface="Cambria Math" panose="02040503050406030204" pitchFamily="18" charset="0"/>
                      </a:rPr>
                      <m:t>𝑁</m:t>
                    </m:r>
                    <m:r>
                      <a:rPr lang="en-GB" i="1" dirty="0" smtClean="0">
                        <a:effectLst/>
                        <a:latin typeface="Cambria Math" panose="02040503050406030204" pitchFamily="18" charset="0"/>
                      </a:rPr>
                      <m:t>)</m:t>
                    </m:r>
                  </m:oMath>
                </a14:m>
                <a:r>
                  <a:rPr lang="en-GB" dirty="0">
                    <a:effectLst/>
                  </a:rPr>
                  <a:t> of the </a:t>
                </a:r>
                <a14:m>
                  <m:oMath xmlns:m="http://schemas.openxmlformats.org/officeDocument/2006/math">
                    <m:r>
                      <a:rPr lang="en-GB" i="1" dirty="0" smtClean="0">
                        <a:effectLst/>
                        <a:latin typeface="Cambria Math" panose="02040503050406030204" pitchFamily="18" charset="0"/>
                      </a:rPr>
                      <m:t>𝑁</m:t>
                    </m:r>
                  </m:oMath>
                </a14:m>
                <a:r>
                  <a:rPr lang="en-GB" dirty="0">
                    <a:effectLst/>
                  </a:rPr>
                  <a:t> observed tokens into an autoregressive sequence:</a:t>
                </a:r>
              </a:p>
              <a:p>
                <a:endParaRPr lang="en-GB" dirty="0"/>
              </a:p>
              <a:p>
                <a:endParaRPr lang="en-GB" dirty="0">
                  <a:effectLst/>
                </a:endParaRPr>
              </a:p>
              <a:p>
                <a:endParaRPr lang="en-GB" dirty="0"/>
              </a:p>
              <a:p>
                <a:r>
                  <a:rPr lang="en-GB" dirty="0"/>
                  <a:t>The autoregressive formulation demonstrates the connection between maximizing the log probability of the tokens in the loss function and the next token prediction task.</a:t>
                </a: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EF17FCF2-3129-7D20-943E-8297DA2A67B9}"/>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FC672ED6-EBE1-EA0A-F246-5B59F3BA4F5F}"/>
              </a:ext>
            </a:extLst>
          </p:cNvPr>
          <p:cNvSpPr>
            <a:spLocks noGrp="1"/>
          </p:cNvSpPr>
          <p:nvPr>
            <p:ph type="sldNum" sz="quarter" idx="12"/>
          </p:nvPr>
        </p:nvSpPr>
        <p:spPr/>
        <p:txBody>
          <a:bodyPr/>
          <a:lstStyle/>
          <a:p>
            <a:fld id="{44E22EE9-B8A0-0641-9265-052CFE9B95A7}" type="slidenum">
              <a:rPr lang="en-GB" altLang="en-US" smtClean="0"/>
              <a:pPr/>
              <a:t>66</a:t>
            </a:fld>
            <a:endParaRPr lang="en-GB" altLang="en-US" dirty="0"/>
          </a:p>
        </p:txBody>
      </p:sp>
      <p:pic>
        <p:nvPicPr>
          <p:cNvPr id="6" name="Picture 5" descr="Text&#10;&#10;Description automatically generated">
            <a:extLst>
              <a:ext uri="{FF2B5EF4-FFF2-40B4-BE49-F238E27FC236}">
                <a16:creationId xmlns:a16="http://schemas.microsoft.com/office/drawing/2014/main" id="{3A5806E0-3A8D-A959-7632-CB4EF41288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921396"/>
            <a:ext cx="6375400" cy="1104900"/>
          </a:xfrm>
          <a:prstGeom prst="rect">
            <a:avLst/>
          </a:prstGeom>
        </p:spPr>
      </p:pic>
    </p:spTree>
    <p:extLst>
      <p:ext uri="{BB962C8B-B14F-4D97-AF65-F5344CB8AC3E}">
        <p14:creationId xmlns:p14="http://schemas.microsoft.com/office/powerpoint/2010/main" val="577950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3C4A5-5725-9D5D-BBBF-9646F7198DA5}"/>
              </a:ext>
            </a:extLst>
          </p:cNvPr>
          <p:cNvSpPr>
            <a:spLocks noGrp="1"/>
          </p:cNvSpPr>
          <p:nvPr>
            <p:ph type="title"/>
          </p:nvPr>
        </p:nvSpPr>
        <p:spPr/>
        <p:txBody>
          <a:bodyPr/>
          <a:lstStyle/>
          <a:p>
            <a:r>
              <a:rPr lang="en-GB" dirty="0"/>
              <a:t>Masked self-attention</a:t>
            </a:r>
          </a:p>
        </p:txBody>
      </p:sp>
      <p:sp>
        <p:nvSpPr>
          <p:cNvPr id="3" name="Content Placeholder 2">
            <a:extLst>
              <a:ext uri="{FF2B5EF4-FFF2-40B4-BE49-F238E27FC236}">
                <a16:creationId xmlns:a16="http://schemas.microsoft.com/office/drawing/2014/main" id="{A5DA8151-7A54-A14F-FBCC-BA051C05F68F}"/>
              </a:ext>
            </a:extLst>
          </p:cNvPr>
          <p:cNvSpPr>
            <a:spLocks noGrp="1"/>
          </p:cNvSpPr>
          <p:nvPr>
            <p:ph idx="1"/>
          </p:nvPr>
        </p:nvSpPr>
        <p:spPr/>
        <p:txBody>
          <a:bodyPr/>
          <a:lstStyle/>
          <a:p>
            <a:r>
              <a:rPr lang="en-GB" dirty="0">
                <a:effectLst/>
              </a:rPr>
              <a:t>To train a decoder, we maximise the log probability of the input text under the autoregressive model. </a:t>
            </a:r>
          </a:p>
          <a:p>
            <a:r>
              <a:rPr lang="en-GB" dirty="0">
                <a:effectLst/>
              </a:rPr>
              <a:t>Ideally, we would pass in the whole sentence and compute all the log probabilities and gradients simultaneously. </a:t>
            </a:r>
          </a:p>
          <a:p>
            <a:r>
              <a:rPr lang="en-GB" dirty="0">
                <a:effectLst/>
              </a:rPr>
              <a:t>However, this poses a problem; if we pass in the full sentence, the term computing log [</a:t>
            </a:r>
            <a:r>
              <a:rPr lang="en-GB" dirty="0" err="1">
                <a:effectLst/>
              </a:rPr>
              <a:t>Pr</a:t>
            </a:r>
            <a:r>
              <a:rPr lang="en-GB" dirty="0">
                <a:effectLst/>
              </a:rPr>
              <a:t>(</a:t>
            </a:r>
            <a:r>
              <a:rPr lang="en-GB" dirty="0" err="1">
                <a:solidFill>
                  <a:srgbClr val="339999"/>
                </a:solidFill>
                <a:effectLst/>
              </a:rPr>
              <a:t>great</a:t>
            </a:r>
            <a:r>
              <a:rPr lang="en-GB" dirty="0" err="1">
                <a:effectLst/>
              </a:rPr>
              <a:t>|</a:t>
            </a:r>
            <a:r>
              <a:rPr lang="en-GB" dirty="0" err="1">
                <a:solidFill>
                  <a:srgbClr val="339999"/>
                </a:solidFill>
                <a:effectLst/>
              </a:rPr>
              <a:t>It</a:t>
            </a:r>
            <a:r>
              <a:rPr lang="en-GB" dirty="0">
                <a:solidFill>
                  <a:srgbClr val="339999"/>
                </a:solidFill>
                <a:effectLst/>
              </a:rPr>
              <a:t> takes</a:t>
            </a:r>
            <a:r>
              <a:rPr lang="en-GB" dirty="0">
                <a:effectLst/>
              </a:rPr>
              <a:t>)] has access to both the answer </a:t>
            </a:r>
            <a:r>
              <a:rPr lang="en-GB" dirty="0">
                <a:solidFill>
                  <a:srgbClr val="339999"/>
                </a:solidFill>
                <a:effectLst/>
              </a:rPr>
              <a:t>great </a:t>
            </a:r>
            <a:r>
              <a:rPr lang="en-GB" dirty="0">
                <a:effectLst/>
              </a:rPr>
              <a:t>and the right context </a:t>
            </a:r>
            <a:r>
              <a:rPr lang="en-GB" dirty="0">
                <a:solidFill>
                  <a:srgbClr val="339999"/>
                </a:solidFill>
                <a:effectLst/>
              </a:rPr>
              <a:t>courage to let yourself appear weak</a:t>
            </a:r>
            <a:r>
              <a:rPr lang="en-GB" dirty="0">
                <a:effectLst/>
              </a:rPr>
              <a:t>. </a:t>
            </a:r>
          </a:p>
          <a:p>
            <a:r>
              <a:rPr lang="en-GB" dirty="0">
                <a:effectLst/>
              </a:rPr>
              <a:t>Hence, the system can cheat rather than learn to predict the following words, and will not train properly.</a:t>
            </a:r>
          </a:p>
          <a:p>
            <a:endParaRPr lang="en-GB" dirty="0"/>
          </a:p>
        </p:txBody>
      </p:sp>
      <p:sp>
        <p:nvSpPr>
          <p:cNvPr id="4" name="Slide Number Placeholder 3">
            <a:extLst>
              <a:ext uri="{FF2B5EF4-FFF2-40B4-BE49-F238E27FC236}">
                <a16:creationId xmlns:a16="http://schemas.microsoft.com/office/drawing/2014/main" id="{DEB314F2-EB36-76B2-CCE8-0424D7CBCDEF}"/>
              </a:ext>
            </a:extLst>
          </p:cNvPr>
          <p:cNvSpPr>
            <a:spLocks noGrp="1"/>
          </p:cNvSpPr>
          <p:nvPr>
            <p:ph type="sldNum" sz="quarter" idx="12"/>
          </p:nvPr>
        </p:nvSpPr>
        <p:spPr/>
        <p:txBody>
          <a:bodyPr/>
          <a:lstStyle/>
          <a:p>
            <a:fld id="{44E22EE9-B8A0-0641-9265-052CFE9B95A7}" type="slidenum">
              <a:rPr lang="en-GB" altLang="en-US" smtClean="0"/>
              <a:pPr/>
              <a:t>67</a:t>
            </a:fld>
            <a:endParaRPr lang="en-GB" altLang="en-US" dirty="0"/>
          </a:p>
        </p:txBody>
      </p:sp>
    </p:spTree>
    <p:extLst>
      <p:ext uri="{BB962C8B-B14F-4D97-AF65-F5344CB8AC3E}">
        <p14:creationId xmlns:p14="http://schemas.microsoft.com/office/powerpoint/2010/main" val="41161817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25EBB-D541-D443-A571-5C58B0D53139}"/>
              </a:ext>
            </a:extLst>
          </p:cNvPr>
          <p:cNvSpPr>
            <a:spLocks noGrp="1"/>
          </p:cNvSpPr>
          <p:nvPr>
            <p:ph type="title"/>
          </p:nvPr>
        </p:nvSpPr>
        <p:spPr/>
        <p:txBody>
          <a:bodyPr/>
          <a:lstStyle/>
          <a:p>
            <a:r>
              <a:rPr lang="en-GB" dirty="0"/>
              <a:t>The decoder network</a:t>
            </a:r>
          </a:p>
        </p:txBody>
      </p:sp>
      <p:sp>
        <p:nvSpPr>
          <p:cNvPr id="3" name="Content Placeholder 2">
            <a:extLst>
              <a:ext uri="{FF2B5EF4-FFF2-40B4-BE49-F238E27FC236}">
                <a16:creationId xmlns:a16="http://schemas.microsoft.com/office/drawing/2014/main" id="{2C8E9932-DE03-95C6-1864-110B5DE9D9D9}"/>
              </a:ext>
            </a:extLst>
          </p:cNvPr>
          <p:cNvSpPr>
            <a:spLocks noGrp="1"/>
          </p:cNvSpPr>
          <p:nvPr>
            <p:ph idx="1"/>
          </p:nvPr>
        </p:nvSpPr>
        <p:spPr/>
        <p:txBody>
          <a:bodyPr/>
          <a:lstStyle/>
          <a:p>
            <a:r>
              <a:rPr lang="en-GB" sz="1800" dirty="0">
                <a:effectLst/>
              </a:rPr>
              <a:t>The input text is tokenised, and the tokens are converted to embeddings.</a:t>
            </a:r>
          </a:p>
          <a:p>
            <a:r>
              <a:rPr lang="en-GB" sz="1800" dirty="0">
                <a:effectLst/>
              </a:rPr>
              <a:t>The embeddings are passed into the transformer network, but now the transformer layers use masked self-attention so that they can only attend to the current and previous tokens. </a:t>
            </a:r>
          </a:p>
          <a:p>
            <a:r>
              <a:rPr lang="en-GB" sz="1800" dirty="0">
                <a:effectLst/>
              </a:rPr>
              <a:t>Each of the output embeddings can be thought of as representing a partial sentence, and for each, the goal is to predict the next token in the sequence. </a:t>
            </a:r>
          </a:p>
          <a:p>
            <a:r>
              <a:rPr lang="en-GB" sz="1800" dirty="0">
                <a:effectLst/>
              </a:rPr>
              <a:t>Consequently, after the transformer layers, a linear layer maps each word embedding to the size of the vocabulary, followed by a </a:t>
            </a:r>
            <a:r>
              <a:rPr lang="en-GB" sz="1800" dirty="0" err="1">
                <a:effectLst/>
              </a:rPr>
              <a:t>softmax</a:t>
            </a:r>
            <a:r>
              <a:rPr lang="en-GB" sz="1800" dirty="0">
                <a:effectLst/>
              </a:rPr>
              <a:t>[•] function that converts these values to probabilities. </a:t>
            </a:r>
          </a:p>
          <a:p>
            <a:r>
              <a:rPr lang="en-GB" sz="1800" dirty="0"/>
              <a:t>The aim is </a:t>
            </a:r>
            <a:r>
              <a:rPr lang="en-GB" sz="1800" dirty="0">
                <a:effectLst/>
              </a:rPr>
              <a:t>to maximise the sum of the log probabilities of the next token in the ground truth sequence at every position using a standard multiclass cross-entropy loss.</a:t>
            </a:r>
          </a:p>
          <a:p>
            <a:endParaRPr lang="en-GB" dirty="0"/>
          </a:p>
        </p:txBody>
      </p:sp>
      <p:sp>
        <p:nvSpPr>
          <p:cNvPr id="4" name="Slide Number Placeholder 3">
            <a:extLst>
              <a:ext uri="{FF2B5EF4-FFF2-40B4-BE49-F238E27FC236}">
                <a16:creationId xmlns:a16="http://schemas.microsoft.com/office/drawing/2014/main" id="{44E536FA-7319-811D-CE1D-B46FE2AF67B4}"/>
              </a:ext>
            </a:extLst>
          </p:cNvPr>
          <p:cNvSpPr>
            <a:spLocks noGrp="1"/>
          </p:cNvSpPr>
          <p:nvPr>
            <p:ph type="sldNum" sz="quarter" idx="12"/>
          </p:nvPr>
        </p:nvSpPr>
        <p:spPr/>
        <p:txBody>
          <a:bodyPr/>
          <a:lstStyle/>
          <a:p>
            <a:fld id="{44E22EE9-B8A0-0641-9265-052CFE9B95A7}" type="slidenum">
              <a:rPr lang="en-GB" altLang="en-US" smtClean="0"/>
              <a:pPr/>
              <a:t>68</a:t>
            </a:fld>
            <a:endParaRPr lang="en-GB" altLang="en-US" dirty="0"/>
          </a:p>
        </p:txBody>
      </p:sp>
    </p:spTree>
    <p:extLst>
      <p:ext uri="{BB962C8B-B14F-4D97-AF65-F5344CB8AC3E}">
        <p14:creationId xmlns:p14="http://schemas.microsoft.com/office/powerpoint/2010/main" val="27875715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D6363-7AF8-7BE9-8AFE-3F93E3E1C73F}"/>
              </a:ext>
            </a:extLst>
          </p:cNvPr>
          <p:cNvSpPr>
            <a:spLocks noGrp="1"/>
          </p:cNvSpPr>
          <p:nvPr>
            <p:ph type="title"/>
          </p:nvPr>
        </p:nvSpPr>
        <p:spPr/>
        <p:txBody>
          <a:bodyPr/>
          <a:lstStyle/>
          <a:p>
            <a:r>
              <a:rPr lang="en-GB" dirty="0"/>
              <a:t>Training GPT-3 type decoder</a:t>
            </a:r>
          </a:p>
        </p:txBody>
      </p:sp>
      <p:sp>
        <p:nvSpPr>
          <p:cNvPr id="4" name="Slide Number Placeholder 3">
            <a:extLst>
              <a:ext uri="{FF2B5EF4-FFF2-40B4-BE49-F238E27FC236}">
                <a16:creationId xmlns:a16="http://schemas.microsoft.com/office/drawing/2014/main" id="{A28E1512-6615-4D8C-1DE4-D6EBF9FE46EB}"/>
              </a:ext>
            </a:extLst>
          </p:cNvPr>
          <p:cNvSpPr>
            <a:spLocks noGrp="1"/>
          </p:cNvSpPr>
          <p:nvPr>
            <p:ph type="sldNum" sz="quarter" idx="12"/>
          </p:nvPr>
        </p:nvSpPr>
        <p:spPr/>
        <p:txBody>
          <a:bodyPr/>
          <a:lstStyle/>
          <a:p>
            <a:fld id="{44E22EE9-B8A0-0641-9265-052CFE9B95A7}" type="slidenum">
              <a:rPr lang="en-GB" altLang="en-US" smtClean="0"/>
              <a:pPr/>
              <a:t>69</a:t>
            </a:fld>
            <a:endParaRPr lang="en-GB" altLang="en-US" dirty="0"/>
          </a:p>
        </p:txBody>
      </p:sp>
      <p:pic>
        <p:nvPicPr>
          <p:cNvPr id="6" name="Picture 5" descr="Diagram&#10;&#10;Description automatically generated">
            <a:extLst>
              <a:ext uri="{FF2B5EF4-FFF2-40B4-BE49-F238E27FC236}">
                <a16:creationId xmlns:a16="http://schemas.microsoft.com/office/drawing/2014/main" id="{BA0F1306-D8B0-F8F6-9E4D-10A7A65B0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417340"/>
            <a:ext cx="7772400" cy="3070690"/>
          </a:xfrm>
          <a:prstGeom prst="rect">
            <a:avLst/>
          </a:prstGeom>
        </p:spPr>
      </p:pic>
    </p:spTree>
    <p:extLst>
      <p:ext uri="{BB962C8B-B14F-4D97-AF65-F5344CB8AC3E}">
        <p14:creationId xmlns:p14="http://schemas.microsoft.com/office/powerpoint/2010/main" val="2465745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B87A0-4412-77F5-8F04-53F11BE781B9}"/>
              </a:ext>
            </a:extLst>
          </p:cNvPr>
          <p:cNvSpPr>
            <a:spLocks noGrp="1"/>
          </p:cNvSpPr>
          <p:nvPr>
            <p:ph type="title"/>
          </p:nvPr>
        </p:nvSpPr>
        <p:spPr/>
        <p:txBody>
          <a:bodyPr/>
          <a:lstStyle/>
          <a:p>
            <a:r>
              <a:rPr lang="en-GB" dirty="0"/>
              <a:t>Selective attention</a:t>
            </a:r>
          </a:p>
        </p:txBody>
      </p:sp>
      <p:sp>
        <p:nvSpPr>
          <p:cNvPr id="3" name="Slide Number Placeholder 2">
            <a:extLst>
              <a:ext uri="{FF2B5EF4-FFF2-40B4-BE49-F238E27FC236}">
                <a16:creationId xmlns:a16="http://schemas.microsoft.com/office/drawing/2014/main" id="{BCC82D5F-3E60-756D-8DBF-4660184ED15E}"/>
              </a:ext>
            </a:extLst>
          </p:cNvPr>
          <p:cNvSpPr>
            <a:spLocks noGrp="1"/>
          </p:cNvSpPr>
          <p:nvPr>
            <p:ph type="sldNum" sz="quarter" idx="12"/>
          </p:nvPr>
        </p:nvSpPr>
        <p:spPr/>
        <p:txBody>
          <a:bodyPr/>
          <a:lstStyle/>
          <a:p>
            <a:fld id="{BB98F552-A29D-2D4E-8192-F20670493719}" type="slidenum">
              <a:rPr lang="en-GB" altLang="en-US" smtClean="0"/>
              <a:pPr/>
              <a:t>7</a:t>
            </a:fld>
            <a:endParaRPr lang="en-GB" altLang="en-US" dirty="0"/>
          </a:p>
        </p:txBody>
      </p:sp>
      <p:pic>
        <p:nvPicPr>
          <p:cNvPr id="1026" name="Picture 2" descr="Busy streets, neon lights, photograph worthy - Mongkok, Hong Kong Traveller  Reviews - Tripadvisor">
            <a:extLst>
              <a:ext uri="{FF2B5EF4-FFF2-40B4-BE49-F238E27FC236}">
                <a16:creationId xmlns:a16="http://schemas.microsoft.com/office/drawing/2014/main" id="{D240DBF8-D754-53BC-6DCB-2642E25BA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985292"/>
            <a:ext cx="6298261" cy="42026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4A3C1C-EC41-57AE-C6D2-CE81C0F858B1}"/>
              </a:ext>
            </a:extLst>
          </p:cNvPr>
          <p:cNvSpPr txBox="1"/>
          <p:nvPr/>
        </p:nvSpPr>
        <p:spPr>
          <a:xfrm>
            <a:off x="971600" y="5259209"/>
            <a:ext cx="1433406" cy="230832"/>
          </a:xfrm>
          <a:prstGeom prst="rect">
            <a:avLst/>
          </a:prstGeom>
          <a:noFill/>
        </p:spPr>
        <p:txBody>
          <a:bodyPr wrap="none" rtlCol="0">
            <a:spAutoFit/>
          </a:bodyPr>
          <a:lstStyle/>
          <a:p>
            <a:r>
              <a:rPr lang="en-GB" sz="900" dirty="0">
                <a:latin typeface="Gill Sans MT" panose="020B0502020104020203" pitchFamily="34" charset="77"/>
              </a:rPr>
              <a:t>Image source: TripAdvisor</a:t>
            </a:r>
          </a:p>
        </p:txBody>
      </p:sp>
    </p:spTree>
    <p:extLst>
      <p:ext uri="{BB962C8B-B14F-4D97-AF65-F5344CB8AC3E}">
        <p14:creationId xmlns:p14="http://schemas.microsoft.com/office/powerpoint/2010/main" val="24951207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1A576-1060-1E26-6D69-E2975080FF8A}"/>
              </a:ext>
            </a:extLst>
          </p:cNvPr>
          <p:cNvSpPr>
            <a:spLocks noGrp="1"/>
          </p:cNvSpPr>
          <p:nvPr>
            <p:ph type="title"/>
          </p:nvPr>
        </p:nvSpPr>
        <p:spPr/>
        <p:txBody>
          <a:bodyPr/>
          <a:lstStyle/>
          <a:p>
            <a:r>
              <a:rPr lang="en-GB" dirty="0">
                <a:effectLst/>
              </a:rPr>
              <a:t>The autoregressive language model</a:t>
            </a:r>
            <a:endParaRPr lang="en-GB" dirty="0"/>
          </a:p>
        </p:txBody>
      </p:sp>
      <p:sp>
        <p:nvSpPr>
          <p:cNvPr id="3" name="Content Placeholder 2">
            <a:extLst>
              <a:ext uri="{FF2B5EF4-FFF2-40B4-BE49-F238E27FC236}">
                <a16:creationId xmlns:a16="http://schemas.microsoft.com/office/drawing/2014/main" id="{72180697-D751-8C6E-F781-091A255264AC}"/>
              </a:ext>
            </a:extLst>
          </p:cNvPr>
          <p:cNvSpPr>
            <a:spLocks noGrp="1"/>
          </p:cNvSpPr>
          <p:nvPr>
            <p:ph idx="1"/>
          </p:nvPr>
        </p:nvSpPr>
        <p:spPr/>
        <p:txBody>
          <a:bodyPr/>
          <a:lstStyle/>
          <a:p>
            <a:r>
              <a:rPr lang="en-GB" dirty="0">
                <a:effectLst/>
              </a:rPr>
              <a:t>The autoregressive language model is the first example of a generative model. Since it defines a probability model over text sequences, it can be used to sample new examples of plausible text. </a:t>
            </a:r>
          </a:p>
          <a:p>
            <a:r>
              <a:rPr lang="en-GB" dirty="0">
                <a:effectLst/>
              </a:rPr>
              <a:t>To generate from the model, we start with an input sequence of text (which might be just a special </a:t>
            </a:r>
            <a:r>
              <a:rPr lang="en-GB" dirty="0">
                <a:solidFill>
                  <a:srgbClr val="339999"/>
                </a:solidFill>
                <a:effectLst/>
              </a:rPr>
              <a:t>&lt;start&gt; </a:t>
            </a:r>
            <a:r>
              <a:rPr lang="en-GB" dirty="0">
                <a:effectLst/>
              </a:rPr>
              <a:t>token indicating the beginning of the sequence) and feed this into the network, which then outputs the probabilities over possible subsequent tokens. </a:t>
            </a:r>
          </a:p>
          <a:p>
            <a:r>
              <a:rPr lang="en-GB" dirty="0">
                <a:effectLst/>
              </a:rPr>
              <a:t>We can then either pick the most likely token or sample from this probability distribution. </a:t>
            </a:r>
          </a:p>
          <a:p>
            <a:r>
              <a:rPr lang="en-GB" dirty="0">
                <a:effectLst/>
              </a:rPr>
              <a:t>The new extended sequence can be fed back into the decoder network that outputs the probability distribution over the next token.</a:t>
            </a:r>
          </a:p>
          <a:p>
            <a:r>
              <a:rPr lang="en-GB" dirty="0">
                <a:effectLst/>
              </a:rPr>
              <a:t>By repeating this process, we can generate large bodies of text.</a:t>
            </a:r>
          </a:p>
          <a:p>
            <a:endParaRPr lang="en-GB" dirty="0"/>
          </a:p>
        </p:txBody>
      </p:sp>
      <p:sp>
        <p:nvSpPr>
          <p:cNvPr id="4" name="Slide Number Placeholder 3">
            <a:extLst>
              <a:ext uri="{FF2B5EF4-FFF2-40B4-BE49-F238E27FC236}">
                <a16:creationId xmlns:a16="http://schemas.microsoft.com/office/drawing/2014/main" id="{7D48354F-0D87-223E-840F-78C1F53C9D2E}"/>
              </a:ext>
            </a:extLst>
          </p:cNvPr>
          <p:cNvSpPr>
            <a:spLocks noGrp="1"/>
          </p:cNvSpPr>
          <p:nvPr>
            <p:ph type="sldNum" sz="quarter" idx="12"/>
          </p:nvPr>
        </p:nvSpPr>
        <p:spPr/>
        <p:txBody>
          <a:bodyPr/>
          <a:lstStyle/>
          <a:p>
            <a:fld id="{44E22EE9-B8A0-0641-9265-052CFE9B95A7}" type="slidenum">
              <a:rPr lang="en-GB" altLang="en-US" smtClean="0"/>
              <a:pPr/>
              <a:t>70</a:t>
            </a:fld>
            <a:endParaRPr lang="en-GB" altLang="en-US" dirty="0"/>
          </a:p>
        </p:txBody>
      </p:sp>
    </p:spTree>
    <p:extLst>
      <p:ext uri="{BB962C8B-B14F-4D97-AF65-F5344CB8AC3E}">
        <p14:creationId xmlns:p14="http://schemas.microsoft.com/office/powerpoint/2010/main" val="22897012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B51F6-329D-00E1-389D-3851F8D94F8F}"/>
              </a:ext>
            </a:extLst>
          </p:cNvPr>
          <p:cNvSpPr>
            <a:spLocks noGrp="1"/>
          </p:cNvSpPr>
          <p:nvPr>
            <p:ph type="title"/>
          </p:nvPr>
        </p:nvSpPr>
        <p:spPr/>
        <p:txBody>
          <a:bodyPr/>
          <a:lstStyle/>
          <a:p>
            <a:r>
              <a:rPr lang="en-GB" dirty="0"/>
              <a:t>Computation and choosing the output</a:t>
            </a:r>
          </a:p>
        </p:txBody>
      </p:sp>
      <p:sp>
        <p:nvSpPr>
          <p:cNvPr id="3" name="Content Placeholder 2">
            <a:extLst>
              <a:ext uri="{FF2B5EF4-FFF2-40B4-BE49-F238E27FC236}">
                <a16:creationId xmlns:a16="http://schemas.microsoft.com/office/drawing/2014/main" id="{2BFDB5F0-D89F-4B06-FFAD-715EB114006D}"/>
              </a:ext>
            </a:extLst>
          </p:cNvPr>
          <p:cNvSpPr>
            <a:spLocks noGrp="1"/>
          </p:cNvSpPr>
          <p:nvPr>
            <p:ph idx="1"/>
          </p:nvPr>
        </p:nvSpPr>
        <p:spPr/>
        <p:txBody>
          <a:bodyPr/>
          <a:lstStyle/>
          <a:p>
            <a:r>
              <a:rPr lang="en-GB" dirty="0">
                <a:effectLst/>
              </a:rPr>
              <a:t>The computation can be made quite efficient as prior embeddings do not depend on subsequent ones due to the masked self-attention. Hence, much of the earlier computation can be recycled as we generate subsequent tokens.</a:t>
            </a:r>
          </a:p>
          <a:p>
            <a:r>
              <a:rPr lang="en-GB" dirty="0">
                <a:effectLst/>
              </a:rPr>
              <a:t>In practice, many strategies can make the output text more coherent. For example, beam search keeps track of multiple possible sentence completions to find the overall most likely (which is not necessarily found by greedily choosing the most likely next word at each step). </a:t>
            </a:r>
          </a:p>
          <a:p>
            <a:r>
              <a:rPr lang="en-GB" dirty="0">
                <a:effectLst/>
              </a:rPr>
              <a:t>Top-k sampling randomly draws the next word from only the top-K most likely possibilities to prevent the system from accidentally choosing from the long tail of low-probability tokens and leading to an unnecessary linguistic dead end.</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8C00B168-4106-8E40-3F99-46C61F7120CF}"/>
              </a:ext>
            </a:extLst>
          </p:cNvPr>
          <p:cNvSpPr>
            <a:spLocks noGrp="1"/>
          </p:cNvSpPr>
          <p:nvPr>
            <p:ph type="sldNum" sz="quarter" idx="12"/>
          </p:nvPr>
        </p:nvSpPr>
        <p:spPr/>
        <p:txBody>
          <a:bodyPr/>
          <a:lstStyle/>
          <a:p>
            <a:fld id="{44E22EE9-B8A0-0641-9265-052CFE9B95A7}" type="slidenum">
              <a:rPr lang="en-GB" altLang="en-US" smtClean="0"/>
              <a:pPr/>
              <a:t>71</a:t>
            </a:fld>
            <a:endParaRPr lang="en-GB" altLang="en-US" dirty="0"/>
          </a:p>
        </p:txBody>
      </p:sp>
    </p:spTree>
    <p:extLst>
      <p:ext uri="{BB962C8B-B14F-4D97-AF65-F5344CB8AC3E}">
        <p14:creationId xmlns:p14="http://schemas.microsoft.com/office/powerpoint/2010/main" val="6576500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BB29-A6D7-0C6A-15EB-C137ABCF9A51}"/>
              </a:ext>
            </a:extLst>
          </p:cNvPr>
          <p:cNvSpPr>
            <a:spLocks noGrp="1"/>
          </p:cNvSpPr>
          <p:nvPr>
            <p:ph type="title"/>
          </p:nvPr>
        </p:nvSpPr>
        <p:spPr/>
        <p:txBody>
          <a:bodyPr/>
          <a:lstStyle/>
          <a:p>
            <a:r>
              <a:rPr lang="en-GB" dirty="0"/>
              <a:t>GPT-3 – the scale</a:t>
            </a:r>
          </a:p>
        </p:txBody>
      </p:sp>
      <p:sp>
        <p:nvSpPr>
          <p:cNvPr id="3" name="Content Placeholder 2">
            <a:extLst>
              <a:ext uri="{FF2B5EF4-FFF2-40B4-BE49-F238E27FC236}">
                <a16:creationId xmlns:a16="http://schemas.microsoft.com/office/drawing/2014/main" id="{11BAD8D3-1BE2-EC90-7BCD-8677AF71E1BA}"/>
              </a:ext>
            </a:extLst>
          </p:cNvPr>
          <p:cNvSpPr>
            <a:spLocks noGrp="1"/>
          </p:cNvSpPr>
          <p:nvPr>
            <p:ph idx="1"/>
          </p:nvPr>
        </p:nvSpPr>
        <p:spPr/>
        <p:txBody>
          <a:bodyPr/>
          <a:lstStyle/>
          <a:p>
            <a:r>
              <a:rPr lang="en-GB" dirty="0">
                <a:effectLst/>
              </a:rPr>
              <a:t>GPT3 applies these ideas on a massive scale. The sequence lengths are 2048 tokens long, and since multiple spans of 2048 tokens are processed at once, the total batch size is 3.2 million tokens. </a:t>
            </a:r>
          </a:p>
          <a:p>
            <a:r>
              <a:rPr lang="en-GB" dirty="0">
                <a:effectLst/>
              </a:rPr>
              <a:t>There are 96 transformer layers (some of which implement a sparse version of attention), each processing a word embedding of size 12288. There are 96 heads in the self-attention layers, and the value, query, and key dimension is 128. </a:t>
            </a:r>
          </a:p>
          <a:p>
            <a:r>
              <a:rPr lang="en-GB" dirty="0">
                <a:effectLst/>
              </a:rPr>
              <a:t>It is trained with 300 billion tokens and contains 175 billion parameters.</a:t>
            </a:r>
          </a:p>
          <a:p>
            <a:endParaRPr lang="en-GB" dirty="0"/>
          </a:p>
        </p:txBody>
      </p:sp>
      <p:sp>
        <p:nvSpPr>
          <p:cNvPr id="4" name="Slide Number Placeholder 3">
            <a:extLst>
              <a:ext uri="{FF2B5EF4-FFF2-40B4-BE49-F238E27FC236}">
                <a16:creationId xmlns:a16="http://schemas.microsoft.com/office/drawing/2014/main" id="{5E5FAC3F-7355-4548-C38D-8363DCD09D5E}"/>
              </a:ext>
            </a:extLst>
          </p:cNvPr>
          <p:cNvSpPr>
            <a:spLocks noGrp="1"/>
          </p:cNvSpPr>
          <p:nvPr>
            <p:ph type="sldNum" sz="quarter" idx="12"/>
          </p:nvPr>
        </p:nvSpPr>
        <p:spPr/>
        <p:txBody>
          <a:bodyPr/>
          <a:lstStyle/>
          <a:p>
            <a:fld id="{44E22EE9-B8A0-0641-9265-052CFE9B95A7}" type="slidenum">
              <a:rPr lang="en-GB" altLang="en-US" smtClean="0"/>
              <a:pPr/>
              <a:t>72</a:t>
            </a:fld>
            <a:endParaRPr lang="en-GB" altLang="en-US" dirty="0"/>
          </a:p>
        </p:txBody>
      </p:sp>
    </p:spTree>
    <p:extLst>
      <p:ext uri="{BB962C8B-B14F-4D97-AF65-F5344CB8AC3E}">
        <p14:creationId xmlns:p14="http://schemas.microsoft.com/office/powerpoint/2010/main" val="720232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2BE97-0AA3-8AAA-9138-BDF479440338}"/>
              </a:ext>
            </a:extLst>
          </p:cNvPr>
          <p:cNvSpPr>
            <a:spLocks noGrp="1"/>
          </p:cNvSpPr>
          <p:nvPr>
            <p:ph type="title"/>
          </p:nvPr>
        </p:nvSpPr>
        <p:spPr/>
        <p:txBody>
          <a:bodyPr/>
          <a:lstStyle/>
          <a:p>
            <a:r>
              <a:rPr lang="en-GB" dirty="0"/>
              <a:t>Encoder-decoder example- machine translation </a:t>
            </a:r>
          </a:p>
        </p:txBody>
      </p:sp>
      <p:sp>
        <p:nvSpPr>
          <p:cNvPr id="3" name="Content Placeholder 2">
            <a:extLst>
              <a:ext uri="{FF2B5EF4-FFF2-40B4-BE49-F238E27FC236}">
                <a16:creationId xmlns:a16="http://schemas.microsoft.com/office/drawing/2014/main" id="{89AA9A46-E80E-8B38-EDC7-F2A6EDBFC936}"/>
              </a:ext>
            </a:extLst>
          </p:cNvPr>
          <p:cNvSpPr>
            <a:spLocks noGrp="1"/>
          </p:cNvSpPr>
          <p:nvPr>
            <p:ph idx="1"/>
          </p:nvPr>
        </p:nvSpPr>
        <p:spPr/>
        <p:txBody>
          <a:bodyPr/>
          <a:lstStyle/>
          <a:p>
            <a:r>
              <a:rPr lang="en-GB" dirty="0">
                <a:effectLst/>
              </a:rPr>
              <a:t>Translation between languages is an example of a sequence-to-sequence task. </a:t>
            </a:r>
          </a:p>
          <a:p>
            <a:r>
              <a:rPr lang="en-GB" dirty="0">
                <a:effectLst/>
              </a:rPr>
              <a:t>This requires an encoder (to compute a good representation of the  source sentence) and a decoder (to generate the sentence in the target language). </a:t>
            </a:r>
          </a:p>
          <a:p>
            <a:r>
              <a:rPr lang="en-GB" dirty="0">
                <a:effectLst/>
              </a:rPr>
              <a:t>This task can be tackled using an encoder-decoder model.</a:t>
            </a:r>
          </a:p>
          <a:p>
            <a:endParaRPr lang="en-GB" dirty="0"/>
          </a:p>
        </p:txBody>
      </p:sp>
      <p:sp>
        <p:nvSpPr>
          <p:cNvPr id="4" name="Slide Number Placeholder 3">
            <a:extLst>
              <a:ext uri="{FF2B5EF4-FFF2-40B4-BE49-F238E27FC236}">
                <a16:creationId xmlns:a16="http://schemas.microsoft.com/office/drawing/2014/main" id="{FDE3E7EC-68CD-090B-8093-AD4F7CD6E054}"/>
              </a:ext>
            </a:extLst>
          </p:cNvPr>
          <p:cNvSpPr>
            <a:spLocks noGrp="1"/>
          </p:cNvSpPr>
          <p:nvPr>
            <p:ph type="sldNum" sz="quarter" idx="12"/>
          </p:nvPr>
        </p:nvSpPr>
        <p:spPr/>
        <p:txBody>
          <a:bodyPr/>
          <a:lstStyle/>
          <a:p>
            <a:fld id="{44E22EE9-B8A0-0641-9265-052CFE9B95A7}" type="slidenum">
              <a:rPr lang="en-GB" altLang="en-US" smtClean="0"/>
              <a:pPr/>
              <a:t>73</a:t>
            </a:fld>
            <a:endParaRPr lang="en-GB" altLang="en-US" dirty="0"/>
          </a:p>
        </p:txBody>
      </p:sp>
    </p:spTree>
    <p:extLst>
      <p:ext uri="{BB962C8B-B14F-4D97-AF65-F5344CB8AC3E}">
        <p14:creationId xmlns:p14="http://schemas.microsoft.com/office/powerpoint/2010/main" val="2274764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6B37E-326B-4251-16A8-C9053DB5AF86}"/>
              </a:ext>
            </a:extLst>
          </p:cNvPr>
          <p:cNvSpPr>
            <a:spLocks noGrp="1"/>
          </p:cNvSpPr>
          <p:nvPr>
            <p:ph type="title"/>
          </p:nvPr>
        </p:nvSpPr>
        <p:spPr/>
        <p:txBody>
          <a:bodyPr/>
          <a:lstStyle/>
          <a:p>
            <a:r>
              <a:rPr lang="en-GB" dirty="0"/>
              <a:t>Machine translation </a:t>
            </a:r>
          </a:p>
        </p:txBody>
      </p:sp>
      <p:sp>
        <p:nvSpPr>
          <p:cNvPr id="3" name="Content Placeholder 2">
            <a:extLst>
              <a:ext uri="{FF2B5EF4-FFF2-40B4-BE49-F238E27FC236}">
                <a16:creationId xmlns:a16="http://schemas.microsoft.com/office/drawing/2014/main" id="{C48AE6ED-8773-2C8A-C507-B8AA5DDDB409}"/>
              </a:ext>
            </a:extLst>
          </p:cNvPr>
          <p:cNvSpPr>
            <a:spLocks noGrp="1"/>
          </p:cNvSpPr>
          <p:nvPr>
            <p:ph idx="1"/>
          </p:nvPr>
        </p:nvSpPr>
        <p:spPr/>
        <p:txBody>
          <a:bodyPr/>
          <a:lstStyle/>
          <a:p>
            <a:r>
              <a:rPr lang="en-GB" dirty="0">
                <a:effectLst/>
              </a:rPr>
              <a:t>Consider the example of translating from English to French. </a:t>
            </a:r>
          </a:p>
          <a:p>
            <a:r>
              <a:rPr lang="en-GB" dirty="0">
                <a:effectLst/>
              </a:rPr>
              <a:t>The encoder receives the in English and processes it through a series of transformer layers to create an output representation for each token.</a:t>
            </a:r>
          </a:p>
          <a:p>
            <a:r>
              <a:rPr lang="en-GB" dirty="0">
                <a:effectLst/>
              </a:rPr>
              <a:t>During training, the decoder receives the ground truth translation in French and passes it through a series of transformer layers that use masked self-attention and predict the following word at each position.</a:t>
            </a:r>
          </a:p>
          <a:p>
            <a:r>
              <a:rPr lang="en-GB" dirty="0"/>
              <a:t>However, the decoder layers also attend to the output of the encoder. Consequently, each French output word is conditioned on the previous output words and the entire English sentence it is translating</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D74BDA9F-2023-03F8-4AF7-6DD3BC309BFE}"/>
              </a:ext>
            </a:extLst>
          </p:cNvPr>
          <p:cNvSpPr>
            <a:spLocks noGrp="1"/>
          </p:cNvSpPr>
          <p:nvPr>
            <p:ph type="sldNum" sz="quarter" idx="12"/>
          </p:nvPr>
        </p:nvSpPr>
        <p:spPr/>
        <p:txBody>
          <a:bodyPr/>
          <a:lstStyle/>
          <a:p>
            <a:fld id="{44E22EE9-B8A0-0641-9265-052CFE9B95A7}" type="slidenum">
              <a:rPr lang="en-GB" altLang="en-US" smtClean="0"/>
              <a:pPr/>
              <a:t>74</a:t>
            </a:fld>
            <a:endParaRPr lang="en-GB" altLang="en-US" dirty="0"/>
          </a:p>
        </p:txBody>
      </p:sp>
    </p:spTree>
    <p:extLst>
      <p:ext uri="{BB962C8B-B14F-4D97-AF65-F5344CB8AC3E}">
        <p14:creationId xmlns:p14="http://schemas.microsoft.com/office/powerpoint/2010/main" val="22099490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001B4-D6C5-7402-138B-4007C3A49ACB}"/>
              </a:ext>
            </a:extLst>
          </p:cNvPr>
          <p:cNvSpPr>
            <a:spLocks noGrp="1"/>
          </p:cNvSpPr>
          <p:nvPr>
            <p:ph type="title"/>
          </p:nvPr>
        </p:nvSpPr>
        <p:spPr/>
        <p:txBody>
          <a:bodyPr/>
          <a:lstStyle/>
          <a:p>
            <a:r>
              <a:rPr lang="en-GB" dirty="0"/>
              <a:t>Encoder-decoder architecture</a:t>
            </a:r>
          </a:p>
        </p:txBody>
      </p:sp>
      <p:sp>
        <p:nvSpPr>
          <p:cNvPr id="3" name="Slide Number Placeholder 2">
            <a:extLst>
              <a:ext uri="{FF2B5EF4-FFF2-40B4-BE49-F238E27FC236}">
                <a16:creationId xmlns:a16="http://schemas.microsoft.com/office/drawing/2014/main" id="{CD77F721-7672-B824-B4BE-0DE7FCD32B28}"/>
              </a:ext>
            </a:extLst>
          </p:cNvPr>
          <p:cNvSpPr>
            <a:spLocks noGrp="1"/>
          </p:cNvSpPr>
          <p:nvPr>
            <p:ph type="sldNum" sz="quarter" idx="12"/>
          </p:nvPr>
        </p:nvSpPr>
        <p:spPr/>
        <p:txBody>
          <a:bodyPr/>
          <a:lstStyle/>
          <a:p>
            <a:fld id="{BB98F552-A29D-2D4E-8192-F20670493719}" type="slidenum">
              <a:rPr lang="en-GB" altLang="en-US" smtClean="0"/>
              <a:pPr/>
              <a:t>75</a:t>
            </a:fld>
            <a:endParaRPr lang="en-GB" altLang="en-US" dirty="0"/>
          </a:p>
        </p:txBody>
      </p:sp>
      <p:pic>
        <p:nvPicPr>
          <p:cNvPr id="5" name="Picture 4" descr="Diagram&#10;&#10;Description automatically generated">
            <a:extLst>
              <a:ext uri="{FF2B5EF4-FFF2-40B4-BE49-F238E27FC236}">
                <a16:creationId xmlns:a16="http://schemas.microsoft.com/office/drawing/2014/main" id="{ABDD1244-75E5-7CDD-2869-5261A6AD32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085549"/>
            <a:ext cx="5870516" cy="4513684"/>
          </a:xfrm>
          <a:prstGeom prst="rect">
            <a:avLst/>
          </a:prstGeom>
        </p:spPr>
      </p:pic>
    </p:spTree>
    <p:extLst>
      <p:ext uri="{BB962C8B-B14F-4D97-AF65-F5344CB8AC3E}">
        <p14:creationId xmlns:p14="http://schemas.microsoft.com/office/powerpoint/2010/main" val="40756887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7144-7FFE-2460-F10B-95F45260B35E}"/>
              </a:ext>
            </a:extLst>
          </p:cNvPr>
          <p:cNvSpPr>
            <a:spLocks noGrp="1"/>
          </p:cNvSpPr>
          <p:nvPr>
            <p:ph type="title"/>
          </p:nvPr>
        </p:nvSpPr>
        <p:spPr/>
        <p:txBody>
          <a:bodyPr/>
          <a:lstStyle/>
          <a:p>
            <a:r>
              <a:rPr lang="en-GB" dirty="0"/>
              <a:t>Encoder-decoder attention (Cross attention)</a:t>
            </a:r>
          </a:p>
        </p:txBody>
      </p:sp>
      <p:sp>
        <p:nvSpPr>
          <p:cNvPr id="3" name="Content Placeholder 2">
            <a:extLst>
              <a:ext uri="{FF2B5EF4-FFF2-40B4-BE49-F238E27FC236}">
                <a16:creationId xmlns:a16="http://schemas.microsoft.com/office/drawing/2014/main" id="{FA7354C1-5513-45B3-5F4A-9F840D04ED8C}"/>
              </a:ext>
            </a:extLst>
          </p:cNvPr>
          <p:cNvSpPr>
            <a:spLocks noGrp="1"/>
          </p:cNvSpPr>
          <p:nvPr>
            <p:ph idx="1"/>
          </p:nvPr>
        </p:nvSpPr>
        <p:spPr/>
        <p:txBody>
          <a:bodyPr/>
          <a:lstStyle/>
          <a:p>
            <a:r>
              <a:rPr lang="en-GB" dirty="0">
                <a:effectLst/>
              </a:rPr>
              <a:t>The original transformer layer in the decoder consists of a masked self-attention layer followed by a neural network applied individually to each embedding. </a:t>
            </a:r>
          </a:p>
          <a:p>
            <a:r>
              <a:rPr lang="en-GB" dirty="0">
                <a:effectLst/>
              </a:rPr>
              <a:t>A new self-attention layer is added between these two components, in which the decoder embeddings attend to the encoder embeddings. </a:t>
            </a:r>
          </a:p>
          <a:p>
            <a:r>
              <a:rPr lang="en-GB" dirty="0">
                <a:effectLst/>
              </a:rPr>
              <a:t>This uses a version of self-attention known as encoder-decoder attention or cross-attention, where the queries are computed from the decoder embeddings and the keys and values from the encoder embeddings.</a:t>
            </a:r>
          </a:p>
          <a:p>
            <a:endParaRPr lang="en-GB" dirty="0"/>
          </a:p>
        </p:txBody>
      </p:sp>
      <p:sp>
        <p:nvSpPr>
          <p:cNvPr id="4" name="Slide Number Placeholder 3">
            <a:extLst>
              <a:ext uri="{FF2B5EF4-FFF2-40B4-BE49-F238E27FC236}">
                <a16:creationId xmlns:a16="http://schemas.microsoft.com/office/drawing/2014/main" id="{2AF8BACD-A270-BDCC-1FDA-212F2C79C4B6}"/>
              </a:ext>
            </a:extLst>
          </p:cNvPr>
          <p:cNvSpPr>
            <a:spLocks noGrp="1"/>
          </p:cNvSpPr>
          <p:nvPr>
            <p:ph type="sldNum" sz="quarter" idx="12"/>
          </p:nvPr>
        </p:nvSpPr>
        <p:spPr/>
        <p:txBody>
          <a:bodyPr/>
          <a:lstStyle/>
          <a:p>
            <a:fld id="{44E22EE9-B8A0-0641-9265-052CFE9B95A7}" type="slidenum">
              <a:rPr lang="en-GB" altLang="en-US" smtClean="0"/>
              <a:pPr/>
              <a:t>76</a:t>
            </a:fld>
            <a:endParaRPr lang="en-GB" altLang="en-US" dirty="0"/>
          </a:p>
        </p:txBody>
      </p:sp>
    </p:spTree>
    <p:extLst>
      <p:ext uri="{BB962C8B-B14F-4D97-AF65-F5344CB8AC3E}">
        <p14:creationId xmlns:p14="http://schemas.microsoft.com/office/powerpoint/2010/main" val="33951934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1DD26-3855-D6DF-BB08-69E31E590379}"/>
              </a:ext>
            </a:extLst>
          </p:cNvPr>
          <p:cNvSpPr>
            <a:spLocks noGrp="1"/>
          </p:cNvSpPr>
          <p:nvPr>
            <p:ph type="title"/>
          </p:nvPr>
        </p:nvSpPr>
        <p:spPr/>
        <p:txBody>
          <a:bodyPr/>
          <a:lstStyle/>
          <a:p>
            <a:r>
              <a:rPr lang="en-GB" dirty="0"/>
              <a:t>Cross attention</a:t>
            </a:r>
          </a:p>
        </p:txBody>
      </p:sp>
      <p:sp>
        <p:nvSpPr>
          <p:cNvPr id="3" name="Slide Number Placeholder 2">
            <a:extLst>
              <a:ext uri="{FF2B5EF4-FFF2-40B4-BE49-F238E27FC236}">
                <a16:creationId xmlns:a16="http://schemas.microsoft.com/office/drawing/2014/main" id="{C46D0606-2587-4FD7-0334-1C5EFF3B2FF3}"/>
              </a:ext>
            </a:extLst>
          </p:cNvPr>
          <p:cNvSpPr>
            <a:spLocks noGrp="1"/>
          </p:cNvSpPr>
          <p:nvPr>
            <p:ph type="sldNum" sz="quarter" idx="12"/>
          </p:nvPr>
        </p:nvSpPr>
        <p:spPr/>
        <p:txBody>
          <a:bodyPr/>
          <a:lstStyle/>
          <a:p>
            <a:fld id="{BB98F552-A29D-2D4E-8192-F20670493719}" type="slidenum">
              <a:rPr lang="en-GB" altLang="en-US" smtClean="0"/>
              <a:pPr/>
              <a:t>77</a:t>
            </a:fld>
            <a:endParaRPr lang="en-GB" altLang="en-US" dirty="0"/>
          </a:p>
        </p:txBody>
      </p:sp>
      <p:pic>
        <p:nvPicPr>
          <p:cNvPr id="7" name="Picture 6" descr="Diagram, schematic&#10;&#10;Description automatically generated">
            <a:extLst>
              <a:ext uri="{FF2B5EF4-FFF2-40B4-BE49-F238E27FC236}">
                <a16:creationId xmlns:a16="http://schemas.microsoft.com/office/drawing/2014/main" id="{42C28CC8-9D9F-1129-1664-468F5F58D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816" y="1216226"/>
            <a:ext cx="6228184" cy="3815685"/>
          </a:xfrm>
          <a:prstGeom prst="rect">
            <a:avLst/>
          </a:prstGeom>
        </p:spPr>
      </p:pic>
    </p:spTree>
    <p:extLst>
      <p:ext uri="{BB962C8B-B14F-4D97-AF65-F5344CB8AC3E}">
        <p14:creationId xmlns:p14="http://schemas.microsoft.com/office/powerpoint/2010/main" val="26162288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49C9A-C8B1-DE2B-A0A6-4FA4F55950A5}"/>
              </a:ext>
            </a:extLst>
          </p:cNvPr>
          <p:cNvSpPr>
            <a:spLocks noGrp="1"/>
          </p:cNvSpPr>
          <p:nvPr>
            <p:ph type="title"/>
          </p:nvPr>
        </p:nvSpPr>
        <p:spPr/>
        <p:txBody>
          <a:bodyPr/>
          <a:lstStyle/>
          <a:p>
            <a:r>
              <a:rPr lang="en-GB" dirty="0"/>
              <a:t>Masked Generative Transformers</a:t>
            </a:r>
          </a:p>
        </p:txBody>
      </p:sp>
      <p:sp>
        <p:nvSpPr>
          <p:cNvPr id="3" name="Slide Number Placeholder 2">
            <a:extLst>
              <a:ext uri="{FF2B5EF4-FFF2-40B4-BE49-F238E27FC236}">
                <a16:creationId xmlns:a16="http://schemas.microsoft.com/office/drawing/2014/main" id="{FCA84B52-BA4D-C34C-E014-4215ACCED665}"/>
              </a:ext>
            </a:extLst>
          </p:cNvPr>
          <p:cNvSpPr>
            <a:spLocks noGrp="1"/>
          </p:cNvSpPr>
          <p:nvPr>
            <p:ph type="sldNum" sz="quarter" idx="12"/>
          </p:nvPr>
        </p:nvSpPr>
        <p:spPr/>
        <p:txBody>
          <a:bodyPr/>
          <a:lstStyle/>
          <a:p>
            <a:fld id="{BB98F552-A29D-2D4E-8192-F20670493719}" type="slidenum">
              <a:rPr lang="en-GB" altLang="en-US" smtClean="0"/>
              <a:pPr/>
              <a:t>78</a:t>
            </a:fld>
            <a:endParaRPr lang="en-GB" altLang="en-US" dirty="0"/>
          </a:p>
        </p:txBody>
      </p:sp>
      <p:sp>
        <p:nvSpPr>
          <p:cNvPr id="5" name="TextBox 4">
            <a:extLst>
              <a:ext uri="{FF2B5EF4-FFF2-40B4-BE49-F238E27FC236}">
                <a16:creationId xmlns:a16="http://schemas.microsoft.com/office/drawing/2014/main" id="{0ECA685D-C36B-4A11-0BC4-D986A99948A7}"/>
              </a:ext>
            </a:extLst>
          </p:cNvPr>
          <p:cNvSpPr txBox="1"/>
          <p:nvPr/>
        </p:nvSpPr>
        <p:spPr>
          <a:xfrm>
            <a:off x="510074" y="5089748"/>
            <a:ext cx="5958408" cy="246221"/>
          </a:xfrm>
          <a:prstGeom prst="rect">
            <a:avLst/>
          </a:prstGeom>
          <a:noFill/>
        </p:spPr>
        <p:txBody>
          <a:bodyPr wrap="square">
            <a:spAutoFit/>
          </a:bodyPr>
          <a:lstStyle/>
          <a:p>
            <a:r>
              <a:rPr lang="en-GB" sz="1000" dirty="0" err="1">
                <a:latin typeface="Gill Sans MT" panose="020B0502020104020203" pitchFamily="34" charset="77"/>
              </a:rPr>
              <a:t>Huiwen</a:t>
            </a:r>
            <a:r>
              <a:rPr lang="en-GB" sz="1000" dirty="0">
                <a:latin typeface="Gill Sans MT" panose="020B0502020104020203" pitchFamily="34" charset="77"/>
              </a:rPr>
              <a:t> </a:t>
            </a:r>
            <a:r>
              <a:rPr lang="en-GB" sz="1000" dirty="0" err="1">
                <a:latin typeface="Gill Sans MT" panose="020B0502020104020203" pitchFamily="34" charset="77"/>
              </a:rPr>
              <a:t>Chng</a:t>
            </a:r>
            <a:r>
              <a:rPr lang="en-GB" sz="1000" dirty="0">
                <a:latin typeface="Gill Sans MT" panose="020B0502020104020203" pitchFamily="34" charset="77"/>
              </a:rPr>
              <a:t> </a:t>
            </a:r>
            <a:r>
              <a:rPr lang="en-GB" sz="1000" i="1" dirty="0">
                <a:latin typeface="Gill Sans MT" panose="020B0502020104020203" pitchFamily="34" charset="77"/>
              </a:rPr>
              <a:t>et al</a:t>
            </a:r>
            <a:r>
              <a:rPr lang="en-GB" sz="1000" dirty="0">
                <a:latin typeface="Gill Sans MT" panose="020B0502020104020203" pitchFamily="34" charset="77"/>
              </a:rPr>
              <a:t>., Muse: Text-To-Image Generation via Masked Generative Transformers, Google Research</a:t>
            </a:r>
          </a:p>
        </p:txBody>
      </p:sp>
      <p:pic>
        <p:nvPicPr>
          <p:cNvPr id="7" name="Picture 6" descr="Diagram&#10;&#10;Description automatically generated">
            <a:extLst>
              <a:ext uri="{FF2B5EF4-FFF2-40B4-BE49-F238E27FC236}">
                <a16:creationId xmlns:a16="http://schemas.microsoft.com/office/drawing/2014/main" id="{66602A0B-C6F4-1737-77F5-A2328E620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068479"/>
            <a:ext cx="7772400" cy="4021303"/>
          </a:xfrm>
          <a:prstGeom prst="rect">
            <a:avLst/>
          </a:prstGeom>
        </p:spPr>
      </p:pic>
      <p:sp>
        <p:nvSpPr>
          <p:cNvPr id="9" name="TextBox 8">
            <a:extLst>
              <a:ext uri="{FF2B5EF4-FFF2-40B4-BE49-F238E27FC236}">
                <a16:creationId xmlns:a16="http://schemas.microsoft.com/office/drawing/2014/main" id="{200C89C5-03AD-5674-D352-1B69A155CC43}"/>
              </a:ext>
            </a:extLst>
          </p:cNvPr>
          <p:cNvSpPr txBox="1"/>
          <p:nvPr/>
        </p:nvSpPr>
        <p:spPr>
          <a:xfrm>
            <a:off x="510074" y="5323440"/>
            <a:ext cx="4572000" cy="246221"/>
          </a:xfrm>
          <a:prstGeom prst="rect">
            <a:avLst/>
          </a:prstGeom>
          <a:noFill/>
        </p:spPr>
        <p:txBody>
          <a:bodyPr wrap="square">
            <a:spAutoFit/>
          </a:bodyPr>
          <a:lstStyle/>
          <a:p>
            <a:r>
              <a:rPr lang="en-GB" sz="1000" dirty="0">
                <a:latin typeface="Gill Sans MT" panose="020B0502020104020203" pitchFamily="34" charset="77"/>
              </a:rPr>
              <a:t>https://muse-</a:t>
            </a:r>
            <a:r>
              <a:rPr lang="en-GB" sz="1000" dirty="0" err="1">
                <a:latin typeface="Gill Sans MT" panose="020B0502020104020203" pitchFamily="34" charset="77"/>
              </a:rPr>
              <a:t>model.github.io</a:t>
            </a:r>
            <a:endParaRPr lang="en-GB" sz="1000" dirty="0">
              <a:latin typeface="Gill Sans MT" panose="020B0502020104020203" pitchFamily="34" charset="77"/>
            </a:endParaRPr>
          </a:p>
        </p:txBody>
      </p:sp>
    </p:spTree>
    <p:extLst>
      <p:ext uri="{BB962C8B-B14F-4D97-AF65-F5344CB8AC3E}">
        <p14:creationId xmlns:p14="http://schemas.microsoft.com/office/powerpoint/2010/main" val="31717982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AD3C4-8841-3ACE-23AD-FE8C0B91AC75}"/>
              </a:ext>
            </a:extLst>
          </p:cNvPr>
          <p:cNvSpPr>
            <a:spLocks noGrp="1"/>
          </p:cNvSpPr>
          <p:nvPr>
            <p:ph type="title"/>
          </p:nvPr>
        </p:nvSpPr>
        <p:spPr/>
        <p:txBody>
          <a:bodyPr/>
          <a:lstStyle/>
          <a:p>
            <a:r>
              <a:rPr lang="en-GB" dirty="0"/>
              <a:t>Acknowledgements</a:t>
            </a:r>
          </a:p>
        </p:txBody>
      </p:sp>
      <p:sp>
        <p:nvSpPr>
          <p:cNvPr id="3" name="Content Placeholder 2">
            <a:extLst>
              <a:ext uri="{FF2B5EF4-FFF2-40B4-BE49-F238E27FC236}">
                <a16:creationId xmlns:a16="http://schemas.microsoft.com/office/drawing/2014/main" id="{4F5CBC47-0C2A-EB7F-2F8B-066EC15D282F}"/>
              </a:ext>
            </a:extLst>
          </p:cNvPr>
          <p:cNvSpPr>
            <a:spLocks noGrp="1"/>
          </p:cNvSpPr>
          <p:nvPr>
            <p:ph idx="1"/>
          </p:nvPr>
        </p:nvSpPr>
        <p:spPr/>
        <p:txBody>
          <a:bodyPr/>
          <a:lstStyle/>
          <a:p>
            <a:r>
              <a:rPr lang="en-GB" dirty="0"/>
              <a:t>The main content are adapted from: Chapter 18, Understanding Deep Learning, Simon J.D. Prince, to be published by MIT Press. </a:t>
            </a:r>
          </a:p>
          <a:p>
            <a:endParaRPr lang="en-GB" dirty="0"/>
          </a:p>
          <a:p>
            <a:r>
              <a:rPr lang="en-GB" dirty="0"/>
              <a:t>Some slides/images are also adapted from the excellent tutorial at </a:t>
            </a:r>
            <a:r>
              <a:rPr lang="en-GB" dirty="0" err="1"/>
              <a:t>Hedu</a:t>
            </a:r>
            <a:r>
              <a:rPr lang="en-GB" dirty="0"/>
              <a:t> </a:t>
            </a:r>
            <a:r>
              <a:rPr lang="en-GB" dirty="0" err="1"/>
              <a:t>youtube</a:t>
            </a:r>
            <a:r>
              <a:rPr lang="en-GB" dirty="0"/>
              <a:t> Channel: https://</a:t>
            </a:r>
            <a:r>
              <a:rPr lang="en-GB" dirty="0" err="1"/>
              <a:t>www.youtube.com</a:t>
            </a:r>
            <a:r>
              <a:rPr lang="en-GB" dirty="0"/>
              <a:t>/@</a:t>
            </a:r>
            <a:r>
              <a:rPr lang="en-GB" dirty="0" err="1"/>
              <a:t>HeduMathematicsofIntelligence</a:t>
            </a:r>
            <a:r>
              <a:rPr lang="en-GB" dirty="0"/>
              <a:t>/playlists</a:t>
            </a:r>
          </a:p>
          <a:p>
            <a:endParaRPr lang="en-GB" dirty="0"/>
          </a:p>
        </p:txBody>
      </p:sp>
      <p:sp>
        <p:nvSpPr>
          <p:cNvPr id="4" name="Slide Number Placeholder 3">
            <a:extLst>
              <a:ext uri="{FF2B5EF4-FFF2-40B4-BE49-F238E27FC236}">
                <a16:creationId xmlns:a16="http://schemas.microsoft.com/office/drawing/2014/main" id="{BEDD5AF7-8403-E847-206C-42E194BB146A}"/>
              </a:ext>
            </a:extLst>
          </p:cNvPr>
          <p:cNvSpPr>
            <a:spLocks noGrp="1"/>
          </p:cNvSpPr>
          <p:nvPr>
            <p:ph type="sldNum" sz="quarter" idx="12"/>
          </p:nvPr>
        </p:nvSpPr>
        <p:spPr/>
        <p:txBody>
          <a:bodyPr/>
          <a:lstStyle/>
          <a:p>
            <a:fld id="{44E22EE9-B8A0-0641-9265-052CFE9B95A7}" type="slidenum">
              <a:rPr lang="en-GB" altLang="en-US" smtClean="0"/>
              <a:pPr/>
              <a:t>79</a:t>
            </a:fld>
            <a:endParaRPr lang="en-GB" altLang="en-US" dirty="0"/>
          </a:p>
        </p:txBody>
      </p:sp>
    </p:spTree>
    <p:extLst>
      <p:ext uri="{BB962C8B-B14F-4D97-AF65-F5344CB8AC3E}">
        <p14:creationId xmlns:p14="http://schemas.microsoft.com/office/powerpoint/2010/main" val="379843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A2F21-8D22-C26F-037F-954B99926F4F}"/>
              </a:ext>
            </a:extLst>
          </p:cNvPr>
          <p:cNvSpPr>
            <a:spLocks noGrp="1"/>
          </p:cNvSpPr>
          <p:nvPr>
            <p:ph type="title"/>
          </p:nvPr>
        </p:nvSpPr>
        <p:spPr/>
        <p:txBody>
          <a:bodyPr/>
          <a:lstStyle/>
          <a:p>
            <a:r>
              <a:rPr lang="en-GB" dirty="0"/>
              <a:t>Multi-head self-attention </a:t>
            </a:r>
          </a:p>
        </p:txBody>
      </p:sp>
      <p:sp>
        <p:nvSpPr>
          <p:cNvPr id="3" name="Slide Number Placeholder 2">
            <a:extLst>
              <a:ext uri="{FF2B5EF4-FFF2-40B4-BE49-F238E27FC236}">
                <a16:creationId xmlns:a16="http://schemas.microsoft.com/office/drawing/2014/main" id="{242E1EF2-FF22-2F4B-DC83-E6F7282BE5AF}"/>
              </a:ext>
            </a:extLst>
          </p:cNvPr>
          <p:cNvSpPr>
            <a:spLocks noGrp="1"/>
          </p:cNvSpPr>
          <p:nvPr>
            <p:ph type="sldNum" sz="quarter" idx="12"/>
          </p:nvPr>
        </p:nvSpPr>
        <p:spPr/>
        <p:txBody>
          <a:bodyPr/>
          <a:lstStyle/>
          <a:p>
            <a:fld id="{BB98F552-A29D-2D4E-8192-F20670493719}" type="slidenum">
              <a:rPr lang="en-GB" altLang="en-US" smtClean="0"/>
              <a:pPr/>
              <a:t>8</a:t>
            </a:fld>
            <a:endParaRPr lang="en-GB" altLang="en-US" dirty="0"/>
          </a:p>
        </p:txBody>
      </p:sp>
      <p:pic>
        <p:nvPicPr>
          <p:cNvPr id="5" name="Picture 4" descr="A teddy bear holding an umbrella&#10;&#10;Description automatically generated with medium confidence">
            <a:extLst>
              <a:ext uri="{FF2B5EF4-FFF2-40B4-BE49-F238E27FC236}">
                <a16:creationId xmlns:a16="http://schemas.microsoft.com/office/drawing/2014/main" id="{99869333-42BA-A22B-37E5-6AD690031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930010"/>
            <a:ext cx="2787958" cy="4140937"/>
          </a:xfrm>
          <a:prstGeom prst="rect">
            <a:avLst/>
          </a:prstGeom>
        </p:spPr>
      </p:pic>
      <p:pic>
        <p:nvPicPr>
          <p:cNvPr id="6" name="Picture 5" descr="A teddy bear holding an umbrella&#10;&#10;Description automatically generated with medium confidence">
            <a:extLst>
              <a:ext uri="{FF2B5EF4-FFF2-40B4-BE49-F238E27FC236}">
                <a16:creationId xmlns:a16="http://schemas.microsoft.com/office/drawing/2014/main" id="{8BEADE9A-D05C-0164-066D-238B8031E9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8176" y="930010"/>
            <a:ext cx="2787958" cy="4140937"/>
          </a:xfrm>
          <a:prstGeom prst="rect">
            <a:avLst/>
          </a:prstGeom>
        </p:spPr>
      </p:pic>
      <p:sp>
        <p:nvSpPr>
          <p:cNvPr id="8" name="Rectangle 7">
            <a:extLst>
              <a:ext uri="{FF2B5EF4-FFF2-40B4-BE49-F238E27FC236}">
                <a16:creationId xmlns:a16="http://schemas.microsoft.com/office/drawing/2014/main" id="{EB64BFE3-0307-4FC5-3C27-83C16BBC4763}"/>
              </a:ext>
            </a:extLst>
          </p:cNvPr>
          <p:cNvSpPr/>
          <p:nvPr/>
        </p:nvSpPr>
        <p:spPr>
          <a:xfrm>
            <a:off x="3402015" y="3704980"/>
            <a:ext cx="2520280"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DF600E2-38F4-EC67-0780-60926E535EF4}"/>
              </a:ext>
            </a:extLst>
          </p:cNvPr>
          <p:cNvSpPr/>
          <p:nvPr/>
        </p:nvSpPr>
        <p:spPr>
          <a:xfrm>
            <a:off x="179512" y="930010"/>
            <a:ext cx="1296144"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A teddy bear holding an umbrella&#10;&#10;Description automatically generated with medium confidence">
            <a:extLst>
              <a:ext uri="{FF2B5EF4-FFF2-40B4-BE49-F238E27FC236}">
                <a16:creationId xmlns:a16="http://schemas.microsoft.com/office/drawing/2014/main" id="{82B952F2-6B5F-AA0F-2A96-B2FC3C0C8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2762" y="930010"/>
            <a:ext cx="2787958" cy="4140937"/>
          </a:xfrm>
          <a:prstGeom prst="rect">
            <a:avLst/>
          </a:prstGeom>
        </p:spPr>
      </p:pic>
      <p:sp>
        <p:nvSpPr>
          <p:cNvPr id="11" name="Rectangle 10">
            <a:extLst>
              <a:ext uri="{FF2B5EF4-FFF2-40B4-BE49-F238E27FC236}">
                <a16:creationId xmlns:a16="http://schemas.microsoft.com/office/drawing/2014/main" id="{BA062632-3E69-D0B2-8A3D-C18BF10D2F8C}"/>
              </a:ext>
            </a:extLst>
          </p:cNvPr>
          <p:cNvSpPr/>
          <p:nvPr/>
        </p:nvSpPr>
        <p:spPr>
          <a:xfrm>
            <a:off x="6876256" y="1489348"/>
            <a:ext cx="1944216" cy="23762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266838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come and see me (9</a:t>
            </a:r>
            <a:r>
              <a:rPr lang="en-US" baseline="30000" dirty="0"/>
              <a:t>th</a:t>
            </a:r>
            <a:r>
              <a:rPr lang="en-US" dirty="0"/>
              <a:t> Floor, Sir Michael Uren Research Hub, White City Campus) or email (p.barnaghi@imperial.ac.uk). </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80</a:t>
            </a:fld>
            <a:endParaRPr lang="en-GB" altLang="en-US" dirty="0"/>
          </a:p>
        </p:txBody>
      </p:sp>
    </p:spTree>
    <p:extLst>
      <p:ext uri="{BB962C8B-B14F-4D97-AF65-F5344CB8AC3E}">
        <p14:creationId xmlns:p14="http://schemas.microsoft.com/office/powerpoint/2010/main" val="339632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9556-EA71-06EC-515F-8623AD413F6E}"/>
              </a:ext>
            </a:extLst>
          </p:cNvPr>
          <p:cNvSpPr>
            <a:spLocks noGrp="1"/>
          </p:cNvSpPr>
          <p:nvPr>
            <p:ph type="title"/>
          </p:nvPr>
        </p:nvSpPr>
        <p:spPr/>
        <p:txBody>
          <a:bodyPr/>
          <a:lstStyle/>
          <a:p>
            <a:r>
              <a:rPr lang="en-GB" dirty="0"/>
              <a:t>Standard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E15C6A-9D2B-FADE-8FEA-7FA475633ED9}"/>
                  </a:ext>
                </a:extLst>
              </p:cNvPr>
              <p:cNvSpPr>
                <a:spLocks noGrp="1"/>
              </p:cNvSpPr>
              <p:nvPr>
                <p:ph idx="1"/>
              </p:nvPr>
            </p:nvSpPr>
            <p:spPr/>
            <p:txBody>
              <a:bodyPr/>
              <a:lstStyle/>
              <a:p>
                <a:r>
                  <a:rPr lang="en-GB" dirty="0">
                    <a:effectLst/>
                  </a:rPr>
                  <a:t>A standard neural network layer </a:t>
                </a:r>
                <a14:m>
                  <m:oMath xmlns:m="http://schemas.openxmlformats.org/officeDocument/2006/math">
                    <m:r>
                      <a:rPr lang="en-GB" i="1" dirty="0" smtClean="0">
                        <a:effectLst/>
                        <a:latin typeface="Cambria Math" panose="02040503050406030204" pitchFamily="18" charset="0"/>
                      </a:rPr>
                      <m:t>𝑓</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𝑥</m:t>
                    </m:r>
                    <m:r>
                      <a:rPr lang="en-GB" i="1" dirty="0" smtClean="0">
                        <a:effectLst/>
                        <a:latin typeface="Cambria Math" panose="02040503050406030204" pitchFamily="18" charset="0"/>
                      </a:rPr>
                      <m:t>]</m:t>
                    </m:r>
                  </m:oMath>
                </a14:m>
                <a:r>
                  <a:rPr lang="en-GB" dirty="0">
                    <a:effectLst/>
                  </a:rPr>
                  <a:t>, takes a </a:t>
                </a:r>
                <a14:m>
                  <m:oMath xmlns:m="http://schemas.openxmlformats.org/officeDocument/2006/math">
                    <m:r>
                      <a:rPr lang="en-GB" i="1" dirty="0" smtClean="0">
                        <a:effectLst/>
                        <a:latin typeface="Cambria Math" panose="02040503050406030204" pitchFamily="18" charset="0"/>
                      </a:rPr>
                      <m:t>𝐷</m:t>
                    </m:r>
                    <m:r>
                      <a:rPr lang="en-GB" i="1" dirty="0" smtClean="0">
                        <a:effectLst/>
                        <a:latin typeface="Cambria Math" panose="02040503050406030204" pitchFamily="18" charset="0"/>
                      </a:rPr>
                      <m:t> × 1 </m:t>
                    </m:r>
                  </m:oMath>
                </a14:m>
                <a:r>
                  <a:rPr lang="en-GB" dirty="0">
                    <a:effectLst/>
                  </a:rPr>
                  <a:t>input </a:t>
                </a:r>
                <a14:m>
                  <m:oMath xmlns:m="http://schemas.openxmlformats.org/officeDocument/2006/math">
                    <m:r>
                      <a:rPr lang="en-GB" i="1" dirty="0" smtClean="0">
                        <a:effectLst/>
                        <a:latin typeface="Cambria Math" panose="02040503050406030204" pitchFamily="18" charset="0"/>
                      </a:rPr>
                      <m:t>𝑥</m:t>
                    </m:r>
                  </m:oMath>
                </a14:m>
                <a:r>
                  <a:rPr lang="en-GB" dirty="0">
                    <a:effectLst/>
                  </a:rPr>
                  <a:t>, and applies a linear transformation followed by an activation function </a:t>
                </a:r>
                <a14:m>
                  <m:oMath xmlns:m="http://schemas.openxmlformats.org/officeDocument/2006/math">
                    <m:r>
                      <a:rPr lang="en-GB" i="1" dirty="0" smtClean="0">
                        <a:effectLst/>
                        <a:latin typeface="Cambria Math" panose="02040503050406030204" pitchFamily="18" charset="0"/>
                      </a:rPr>
                      <m:t>𝑎</m:t>
                    </m:r>
                    <m:r>
                      <a:rPr lang="en-GB" i="1" dirty="0" smtClean="0">
                        <a:effectLst/>
                        <a:latin typeface="Cambria Math" panose="02040503050406030204" pitchFamily="18" charset="0"/>
                      </a:rPr>
                      <m:t>[•]</m:t>
                    </m:r>
                  </m:oMath>
                </a14:m>
                <a:r>
                  <a:rPr lang="en-GB" dirty="0">
                    <a:effectLst/>
                  </a:rPr>
                  <a:t>:</a:t>
                </a:r>
              </a:p>
              <a:p>
                <a:endParaRPr lang="en-GB" dirty="0"/>
              </a:p>
              <a:p>
                <a:endParaRPr lang="en-GB" dirty="0">
                  <a:effectLst/>
                </a:endParaRPr>
              </a:p>
              <a:p>
                <a:endParaRPr lang="en-GB" dirty="0"/>
              </a:p>
              <a:p>
                <a:endParaRPr lang="en-GB" dirty="0">
                  <a:effectLst/>
                </a:endParaRPr>
              </a:p>
              <a:p>
                <a:r>
                  <a:rPr lang="en-GB" dirty="0"/>
                  <a:t>where </a:t>
                </a:r>
                <a14:m>
                  <m:oMath xmlns:m="http://schemas.openxmlformats.org/officeDocument/2006/math">
                    <m:r>
                      <a:rPr lang="el-GR" i="1" dirty="0" smtClean="0">
                        <a:latin typeface="Cambria Math" panose="02040503050406030204" pitchFamily="18" charset="0"/>
                      </a:rPr>
                      <m:t>𝛽</m:t>
                    </m:r>
                  </m:oMath>
                </a14:m>
                <a:r>
                  <a:rPr lang="el-GR" dirty="0"/>
                  <a:t> </a:t>
                </a:r>
                <a:r>
                  <a:rPr lang="en-GB" dirty="0"/>
                  <a:t>contains the biases and </a:t>
                </a:r>
                <a14:m>
                  <m:oMath xmlns:m="http://schemas.openxmlformats.org/officeDocument/2006/math">
                    <m:r>
                      <m:rPr>
                        <m:sty m:val="p"/>
                      </m:rPr>
                      <a:rPr lang="el-GR" i="0" dirty="0" smtClean="0">
                        <a:latin typeface="Cambria Math" panose="02040503050406030204" pitchFamily="18" charset="0"/>
                      </a:rPr>
                      <m:t>Ω</m:t>
                    </m:r>
                  </m:oMath>
                </a14:m>
                <a:r>
                  <a:rPr lang="el-GR" dirty="0"/>
                  <a:t> </a:t>
                </a:r>
                <a:r>
                  <a:rPr lang="en-GB" dirty="0"/>
                  <a:t>contains the weights.</a:t>
                </a:r>
              </a:p>
              <a:p>
                <a:endParaRPr lang="en-GB" dirty="0"/>
              </a:p>
              <a:p>
                <a:endParaRPr lang="en-GB" dirty="0"/>
              </a:p>
            </p:txBody>
          </p:sp>
        </mc:Choice>
        <mc:Fallback xmlns="">
          <p:sp>
            <p:nvSpPr>
              <p:cNvPr id="3" name="Content Placeholder 2">
                <a:extLst>
                  <a:ext uri="{FF2B5EF4-FFF2-40B4-BE49-F238E27FC236}">
                    <a16:creationId xmlns:a16="http://schemas.microsoft.com/office/drawing/2014/main" id="{D7E15C6A-9D2B-FADE-8FEA-7FA475633ED9}"/>
                  </a:ext>
                </a:extLst>
              </p:cNvPr>
              <p:cNvSpPr>
                <a:spLocks noGrp="1" noRot="1" noChangeAspect="1" noMove="1" noResize="1" noEditPoints="1" noAdjustHandles="1" noChangeArrowheads="1" noChangeShapeType="1" noTextEdit="1"/>
              </p:cNvSpPr>
              <p:nvPr>
                <p:ph idx="1"/>
              </p:nvPr>
            </p:nvSpPr>
            <p:spPr>
              <a:blipFill>
                <a:blip r:embed="rId2"/>
                <a:stretch>
                  <a:fillRect l="-772" t="-1223" r="-154"/>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D9C5AA1D-9A15-F40B-498E-94C39E7FEEED}"/>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p:pic>
        <p:nvPicPr>
          <p:cNvPr id="6" name="Picture 5" descr="Text&#10;&#10;Description automatically generated">
            <a:extLst>
              <a:ext uri="{FF2B5EF4-FFF2-40B4-BE49-F238E27FC236}">
                <a16:creationId xmlns:a16="http://schemas.microsoft.com/office/drawing/2014/main" id="{8CA48513-B9CA-6F70-3FD7-74744338A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8" y="2143234"/>
            <a:ext cx="2032000" cy="660400"/>
          </a:xfrm>
          <a:prstGeom prst="rect">
            <a:avLst/>
          </a:prstGeom>
        </p:spPr>
      </p:pic>
    </p:spTree>
    <p:extLst>
      <p:ext uri="{BB962C8B-B14F-4D97-AF65-F5344CB8AC3E}">
        <p14:creationId xmlns:p14="http://schemas.microsoft.com/office/powerpoint/2010/main" val="1602020428"/>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57048</TotalTime>
  <Words>3773</Words>
  <Application>Microsoft Macintosh PowerPoint</Application>
  <PresentationFormat>On-screen Show (16:10)</PresentationFormat>
  <Paragraphs>332</Paragraphs>
  <Slides>80</Slides>
  <Notes>1</Notes>
  <HiddenSlides>0</HiddenSlides>
  <MMClips>1</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80</vt:i4>
      </vt:variant>
      <vt:variant>
        <vt:lpstr>Custom Shows</vt:lpstr>
      </vt:variant>
      <vt:variant>
        <vt:i4>1</vt:i4>
      </vt:variant>
    </vt:vector>
  </HeadingPairs>
  <TitlesOfParts>
    <vt:vector size="87" baseType="lpstr">
      <vt:lpstr>Arial</vt:lpstr>
      <vt:lpstr>Calibri</vt:lpstr>
      <vt:lpstr>Cambria Math</vt:lpstr>
      <vt:lpstr>Gill Sans MT</vt:lpstr>
      <vt:lpstr>Verdana</vt:lpstr>
      <vt:lpstr>CCSR</vt:lpstr>
      <vt:lpstr>PowerPoint Presentation</vt:lpstr>
      <vt:lpstr>PowerPoint Presentation</vt:lpstr>
      <vt:lpstr>Attention </vt:lpstr>
      <vt:lpstr>Query, key and value</vt:lpstr>
      <vt:lpstr>Self-attention</vt:lpstr>
      <vt:lpstr>Attention (also requires context)</vt:lpstr>
      <vt:lpstr>Selective attention</vt:lpstr>
      <vt:lpstr>Multi-head self-attention </vt:lpstr>
      <vt:lpstr>Standard neural networks</vt:lpstr>
      <vt:lpstr>An self-attention network</vt:lpstr>
      <vt:lpstr>Self-attention</vt:lpstr>
      <vt:lpstr>Computing the weights</vt:lpstr>
      <vt:lpstr>Self-attention for N=3 inputs xn</vt:lpstr>
      <vt:lpstr>Computing attention weights</vt:lpstr>
      <vt:lpstr>Attention Cues in Biology</vt:lpstr>
      <vt:lpstr>Attention Cues in Biology</vt:lpstr>
      <vt:lpstr>Computing attention weights</vt:lpstr>
      <vt:lpstr>Self-attention for N=3 inputs xn</vt:lpstr>
      <vt:lpstr>Self-attention</vt:lpstr>
      <vt:lpstr>Self-attention in matrix form</vt:lpstr>
      <vt:lpstr>Self-attention for N=3 inputs xn</vt:lpstr>
      <vt:lpstr>Self-attention: variables</vt:lpstr>
      <vt:lpstr>Self-attention: scores</vt:lpstr>
      <vt:lpstr> Self-attention: scores + softmax</vt:lpstr>
      <vt:lpstr>Self-attention: matrix form</vt:lpstr>
      <vt:lpstr>Self-attention: matrix form – z variable</vt:lpstr>
      <vt:lpstr>Self-attention: multi heads</vt:lpstr>
      <vt:lpstr>Separate attention heads</vt:lpstr>
      <vt:lpstr>Information from all attention heads</vt:lpstr>
      <vt:lpstr>Self-attention: all in one</vt:lpstr>
      <vt:lpstr>Positional encoding</vt:lpstr>
      <vt:lpstr>Bag of words</vt:lpstr>
      <vt:lpstr>Word2Vec</vt:lpstr>
      <vt:lpstr>Word2Vec - CBOW</vt:lpstr>
      <vt:lpstr>Word2Vec - CBOW</vt:lpstr>
      <vt:lpstr>Word2Vec – Skip-gram</vt:lpstr>
      <vt:lpstr>Word2Vec – Skip-gram</vt:lpstr>
      <vt:lpstr>Positional encoding</vt:lpstr>
      <vt:lpstr>Embedding with positional encoding</vt:lpstr>
      <vt:lpstr>Positional encoding – sinusoidal </vt:lpstr>
      <vt:lpstr>Positional encoding- sinusoidal – the effect of “pos”</vt:lpstr>
      <vt:lpstr>Positional encoding- sinusoidal – the effect of “i”</vt:lpstr>
      <vt:lpstr>Positional encoding- sine/cosine </vt:lpstr>
      <vt:lpstr>Scaled dot product self-attention</vt:lpstr>
      <vt:lpstr>Multi-head attention</vt:lpstr>
      <vt:lpstr>Transformer layers</vt:lpstr>
      <vt:lpstr>Transformer layers</vt:lpstr>
      <vt:lpstr>Transformers in practice </vt:lpstr>
      <vt:lpstr>PowerPoint Presentation</vt:lpstr>
      <vt:lpstr>Tokenisation</vt:lpstr>
      <vt:lpstr>Tokenisation </vt:lpstr>
      <vt:lpstr>Embeddings</vt:lpstr>
      <vt:lpstr>Input embeddings</vt:lpstr>
      <vt:lpstr>Embeddings</vt:lpstr>
      <vt:lpstr>Transformer model</vt:lpstr>
      <vt:lpstr>BERT model</vt:lpstr>
      <vt:lpstr>BERT</vt:lpstr>
      <vt:lpstr>Pre-training</vt:lpstr>
      <vt:lpstr>BERT</vt:lpstr>
      <vt:lpstr>Pre-training – predicting missing words</vt:lpstr>
      <vt:lpstr>Pre-training – predicting adjunct sentences</vt:lpstr>
      <vt:lpstr>Fining tuning</vt:lpstr>
      <vt:lpstr>Fine tuning BERT- examples</vt:lpstr>
      <vt:lpstr>Decoder model example: GPT3</vt:lpstr>
      <vt:lpstr>Language modelling</vt:lpstr>
      <vt:lpstr>Autoregressive model</vt:lpstr>
      <vt:lpstr>Masked self-attention</vt:lpstr>
      <vt:lpstr>The decoder network</vt:lpstr>
      <vt:lpstr>Training GPT-3 type decoder</vt:lpstr>
      <vt:lpstr>The autoregressive language model</vt:lpstr>
      <vt:lpstr>Computation and choosing the output</vt:lpstr>
      <vt:lpstr>GPT-3 – the scale</vt:lpstr>
      <vt:lpstr>Encoder-decoder example- machine translation </vt:lpstr>
      <vt:lpstr>Machine translation </vt:lpstr>
      <vt:lpstr>Encoder-decoder architecture</vt:lpstr>
      <vt:lpstr>Encoder-decoder attention (Cross attention)</vt:lpstr>
      <vt:lpstr>Cross attention</vt:lpstr>
      <vt:lpstr>Masked Generative Transformers</vt:lpstr>
      <vt:lpstr>Acknowledgements</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361</cp:revision>
  <cp:lastPrinted>2018-10-01T18:07:26Z</cp:lastPrinted>
  <dcterms:created xsi:type="dcterms:W3CDTF">2015-10-05T13:27:19Z</dcterms:created>
  <dcterms:modified xsi:type="dcterms:W3CDTF">2023-05-03T12:09:26Z</dcterms:modified>
  <cp:category/>
</cp:coreProperties>
</file>